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856" r:id="rId2"/>
    <p:sldId id="909" r:id="rId3"/>
    <p:sldId id="904" r:id="rId4"/>
    <p:sldId id="910" r:id="rId5"/>
    <p:sldId id="908" r:id="rId6"/>
    <p:sldId id="906" r:id="rId7"/>
  </p:sldIdLst>
  <p:sldSz cx="12599988" cy="864076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35" userDrawn="1">
          <p15:clr>
            <a:srgbClr val="A4A3A4"/>
          </p15:clr>
        </p15:guide>
        <p15:guide id="2" pos="2488" userDrawn="1">
          <p15:clr>
            <a:srgbClr val="A4A3A4"/>
          </p15:clr>
        </p15:guide>
        <p15:guide id="3" orient="horz" pos="5194" userDrawn="1">
          <p15:clr>
            <a:srgbClr val="A4A3A4"/>
          </p15:clr>
        </p15:guide>
        <p15:guide id="4" orient="horz" pos="181" userDrawn="1">
          <p15:clr>
            <a:srgbClr val="A4A3A4"/>
          </p15:clr>
        </p15:guide>
        <p15:guide id="5" orient="horz" pos="23" userDrawn="1">
          <p15:clr>
            <a:srgbClr val="A4A3A4"/>
          </p15:clr>
        </p15:guide>
        <p15:guide id="6" pos="7756" userDrawn="1">
          <p15:clr>
            <a:srgbClr val="A4A3A4"/>
          </p15:clr>
        </p15:guide>
        <p15:guide id="7" pos="178">
          <p15:clr>
            <a:srgbClr val="A4A3A4"/>
          </p15:clr>
        </p15:guide>
        <p15:guide id="8" pos="5488" userDrawn="1">
          <p15:clr>
            <a:srgbClr val="A4A3A4"/>
          </p15:clr>
        </p15:guide>
        <p15:guide id="9" orient="horz" pos="5239" userDrawn="1">
          <p15:clr>
            <a:srgbClr val="A4A3A4"/>
          </p15:clr>
        </p15:guide>
        <p15:guide id="10" pos="7779" userDrawn="1">
          <p15:clr>
            <a:srgbClr val="A4A3A4"/>
          </p15:clr>
        </p15:guide>
        <p15:guide id="11" orient="horz" pos="4695" userDrawn="1">
          <p15:clr>
            <a:srgbClr val="A4A3A4"/>
          </p15:clr>
        </p15:guide>
        <p15:guide id="12" orient="horz" pos="35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5581F"/>
    <a:srgbClr val="A2C9F4"/>
    <a:srgbClr val="E7F5FE"/>
    <a:srgbClr val="1888B9"/>
    <a:srgbClr val="F8E9FB"/>
    <a:srgbClr val="AE4828"/>
    <a:srgbClr val="CE087E"/>
    <a:srgbClr val="2539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7" autoAdjust="0"/>
    <p:restoredTop sz="97292" autoAdjust="0"/>
  </p:normalViewPr>
  <p:slideViewPr>
    <p:cSldViewPr snapToGrid="0">
      <p:cViewPr varScale="1">
        <p:scale>
          <a:sx n="72" d="100"/>
          <a:sy n="72" d="100"/>
        </p:scale>
        <p:origin x="-1038" y="-114"/>
      </p:cViewPr>
      <p:guideLst>
        <p:guide orient="horz" pos="635"/>
        <p:guide orient="horz" pos="5194"/>
        <p:guide orient="horz" pos="181"/>
        <p:guide orient="horz" pos="23"/>
        <p:guide orient="horz" pos="5239"/>
        <p:guide orient="horz" pos="4695"/>
        <p:guide orient="horz" pos="3583"/>
        <p:guide pos="2488"/>
        <p:guide pos="7756"/>
        <p:guide pos="178"/>
        <p:guide pos="5488"/>
        <p:guide pos="77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50359491887665198"/>
          <c:y val="3.7948257567407141E-2"/>
          <c:w val="0.4745141980271288"/>
          <c:h val="0.8967365826515040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23F6F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Segoe UI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Услуги по ремонту и монтажу машин и оборудования</c:v>
                </c:pt>
                <c:pt idx="1">
                  <c:v>Изделия готовые прочие</c:v>
                </c:pt>
                <c:pt idx="2">
                  <c:v>Услуги рекламные и услуги по исследованию рынка</c:v>
                </c:pt>
                <c:pt idx="3">
                  <c:v>Услуги, связанные со спортом</c:v>
                </c:pt>
                <c:pt idx="4">
                  <c:v>Строительные работы, в том числе возведение, реконструкция спортивных объектов 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3.4060294220736684E-2</c:v>
                </c:pt>
                <c:pt idx="1">
                  <c:v>3.5114443164393758E-2</c:v>
                </c:pt>
                <c:pt idx="2">
                  <c:v>0.14481676801479043</c:v>
                </c:pt>
                <c:pt idx="3">
                  <c:v>0.14605915129172217</c:v>
                </c:pt>
                <c:pt idx="4">
                  <c:v>0.4729000000000001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84-41DA-8F5F-DC6E4884D8C1}"/>
            </c:ext>
          </c:extLst>
        </c:ser>
        <c:dLbls/>
        <c:gapWidth val="100"/>
        <c:overlap val="-13"/>
        <c:axId val="84167296"/>
        <c:axId val="84210048"/>
      </c:barChart>
      <c:catAx>
        <c:axId val="8416729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84210048"/>
        <c:crosses val="autoZero"/>
        <c:auto val="1"/>
        <c:lblAlgn val="ctr"/>
        <c:lblOffset val="100"/>
      </c:catAx>
      <c:valAx>
        <c:axId val="8421004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cross"/>
        <c:tickLblPos val="none"/>
        <c:crossAx val="84167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900" baseline="0">
          <a:latin typeface="Segoe UI" panose="020B0502040204020203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52016419179695128"/>
          <c:y val="6.482654814154655E-2"/>
          <c:w val="0.38504659101472538"/>
          <c:h val="0.897465728019282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23F6F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ru-RU" sz="900" b="1" i="0" u="none" strike="noStrike" kern="1200" baseline="0">
                    <a:solidFill>
                      <a:schemeClr val="tx2"/>
                    </a:solidFill>
                    <a:latin typeface="Segoe UI" panose="020B0502040204020203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5"/>
                <c:pt idx="0">
                  <c:v>ООО «Газпром межрегионгаз»</c:v>
                </c:pt>
                <c:pt idx="1">
                  <c:v>СПБ ГАУ «Дирекция по управлению спортивными сооружениями»</c:v>
                </c:pt>
                <c:pt idx="2">
                  <c:v>ФГАУ «Управление по организации и проведению спортивных мероприятий»</c:v>
                </c:pt>
                <c:pt idx="3">
                  <c:v>ПАО "Аэрофлот"</c:v>
                </c:pt>
                <c:pt idx="4">
                  <c:v>СПБГАУ «ЦПССК  Санкт-Петербурга»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5"/>
                <c:pt idx="0">
                  <c:v>47.86</c:v>
                </c:pt>
                <c:pt idx="1">
                  <c:v>232.7</c:v>
                </c:pt>
                <c:pt idx="2">
                  <c:v>265.51</c:v>
                </c:pt>
                <c:pt idx="3">
                  <c:v>300.16000000000008</c:v>
                </c:pt>
                <c:pt idx="4">
                  <c:v>401.82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20-43BE-9941-0F6B57B7B863}"/>
            </c:ext>
          </c:extLst>
        </c:ser>
        <c:dLbls/>
        <c:gapWidth val="122"/>
        <c:overlap val="24"/>
        <c:axId val="88801280"/>
        <c:axId val="88802816"/>
      </c:barChart>
      <c:catAx>
        <c:axId val="8880128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88802816"/>
        <c:crosses val="autoZero"/>
        <c:auto val="1"/>
        <c:lblAlgn val="ctr"/>
        <c:lblOffset val="100"/>
      </c:catAx>
      <c:valAx>
        <c:axId val="888028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cross"/>
        <c:tickLblPos val="none"/>
        <c:crossAx val="8880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9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1B2-C074-4B13-AB67-B32509399B4C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3FB5-6A54-469C-AF8A-E30B739F1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79374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A145-E748-45E6-9541-8C569DD64A20}" type="datetimeFigureOut">
              <a:rPr lang="ru-RU" smtClean="0"/>
              <a:pPr/>
              <a:t>23.11.2018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50900"/>
            <a:ext cx="334168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F0B7-6C7A-444D-BC86-99C02D584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81369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1pPr>
    <a:lvl2pPr marL="4739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2pPr>
    <a:lvl3pPr marL="947867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3pPr>
    <a:lvl4pPr marL="14218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4pPr>
    <a:lvl5pPr marL="18957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5pPr>
    <a:lvl6pPr marL="23696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6pPr>
    <a:lvl7pPr marL="28436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7pPr>
    <a:lvl8pPr marL="3317535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8pPr>
    <a:lvl9pPr marL="37914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46150" eaLnBrk="1" hangingPunct="1">
              <a:spcBef>
                <a:spcPct val="0"/>
              </a:spcBef>
            </a:pPr>
            <a:endParaRPr lang="ru-RU" altLang="ru-RU" sz="1300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C577CA-8B70-4CD7-BC46-8021ADE2565F}" type="slidenum">
              <a:rPr lang="ru-RU" altLang="ru-RU" smtClean="0"/>
              <a:pPr>
                <a:spcBef>
                  <a:spcPct val="0"/>
                </a:spcBef>
              </a:pPr>
              <a:t>2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074767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8850" y="1243013"/>
            <a:ext cx="4879975" cy="3346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2875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8850" y="1243013"/>
            <a:ext cx="4879975" cy="3346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46150" eaLnBrk="1" hangingPunct="1">
              <a:spcBef>
                <a:spcPct val="0"/>
              </a:spcBef>
            </a:pPr>
            <a:endParaRPr lang="ru-RU" altLang="ru-RU" sz="1300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C577CA-8B70-4CD7-BC46-8021ADE2565F}" type="slidenum">
              <a:rPr lang="ru-RU" altLang="ru-RU" smtClean="0"/>
              <a:pPr>
                <a:spcBef>
                  <a:spcPct val="0"/>
                </a:spcBef>
              </a:pPr>
              <a:t>4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566186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535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414125"/>
            <a:ext cx="10709990" cy="3008266"/>
          </a:xfrm>
        </p:spPr>
        <p:txBody>
          <a:bodyPr anchor="b"/>
          <a:lstStyle>
            <a:lvl1pPr algn="ctr"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538401"/>
            <a:ext cx="9449991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72" indent="0" algn="ctr">
              <a:buNone/>
              <a:defRPr sz="2520"/>
            </a:lvl2pPr>
            <a:lvl3pPr marL="1152144" indent="0" algn="ctr">
              <a:buNone/>
              <a:defRPr sz="2268"/>
            </a:lvl3pPr>
            <a:lvl4pPr marL="1728216" indent="0" algn="ctr">
              <a:buNone/>
              <a:defRPr sz="2016"/>
            </a:lvl4pPr>
            <a:lvl5pPr marL="2304288" indent="0" algn="ctr">
              <a:buNone/>
              <a:defRPr sz="2016"/>
            </a:lvl5pPr>
            <a:lvl6pPr marL="2880360" indent="0" algn="ctr">
              <a:buNone/>
              <a:defRPr sz="2016"/>
            </a:lvl6pPr>
            <a:lvl7pPr marL="3456432" indent="0" algn="ctr">
              <a:buNone/>
              <a:defRPr sz="2016"/>
            </a:lvl7pPr>
            <a:lvl8pPr marL="4032504" indent="0" algn="ctr">
              <a:buNone/>
              <a:defRPr sz="2016"/>
            </a:lvl8pPr>
            <a:lvl9pPr marL="4608576" indent="0" algn="ctr">
              <a:buNone/>
              <a:defRPr sz="201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576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881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60041"/>
            <a:ext cx="2716872" cy="73226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60041"/>
            <a:ext cx="7993117" cy="73226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921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387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2154193"/>
            <a:ext cx="10867490" cy="3594317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5782513"/>
            <a:ext cx="10867490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72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151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2300203"/>
            <a:ext cx="5354995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2300203"/>
            <a:ext cx="5354995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07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60043"/>
            <a:ext cx="10867490" cy="16701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2118188"/>
            <a:ext cx="5330385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3156278"/>
            <a:ext cx="5330385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118188"/>
            <a:ext cx="5356636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156278"/>
            <a:ext cx="5356636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418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79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521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44112"/>
            <a:ext cx="6378744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690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44112"/>
            <a:ext cx="6378744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72" indent="0">
              <a:buNone/>
              <a:defRPr sz="3528"/>
            </a:lvl2pPr>
            <a:lvl3pPr marL="1152144" indent="0">
              <a:buNone/>
              <a:defRPr sz="3024"/>
            </a:lvl3pPr>
            <a:lvl4pPr marL="1728216" indent="0">
              <a:buNone/>
              <a:defRPr sz="2520"/>
            </a:lvl4pPr>
            <a:lvl5pPr marL="2304288" indent="0">
              <a:buNone/>
              <a:defRPr sz="2520"/>
            </a:lvl5pPr>
            <a:lvl6pPr marL="2880360" indent="0">
              <a:buNone/>
              <a:defRPr sz="2520"/>
            </a:lvl6pPr>
            <a:lvl7pPr marL="3456432" indent="0">
              <a:buNone/>
              <a:defRPr sz="2520"/>
            </a:lvl7pPr>
            <a:lvl8pPr marL="4032504" indent="0">
              <a:buNone/>
              <a:defRPr sz="2520"/>
            </a:lvl8pPr>
            <a:lvl9pPr marL="4608576" indent="0">
              <a:buNone/>
              <a:defRPr sz="252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295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460043"/>
            <a:ext cx="10867490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2300203"/>
            <a:ext cx="10867490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008709"/>
            <a:ext cx="42524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746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1152144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1152144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10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25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324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396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46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61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1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16.png"/><Relationship Id="rId9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082" y="3348059"/>
            <a:ext cx="12126191" cy="410296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32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О мерах поддержки, оказываемых субъектам МСП в сфере физической культуры и спорта 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6654" y="229506"/>
            <a:ext cx="6932077" cy="32258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786071" y="7680674"/>
            <a:ext cx="1027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2018 год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7818" y="44839"/>
            <a:ext cx="1818574" cy="112933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899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82377" y="1171575"/>
            <a:ext cx="11967604" cy="1289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Segoe UI Light" panose="020B0502040204020203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  <a:t>целях </a:t>
            </a:r>
            <a:r>
              <a:rPr lang="ru-RU" dirty="0">
                <a:solidFill>
                  <a:schemeClr val="tx1"/>
                </a:solidFill>
              </a:rPr>
              <a:t>развития</a:t>
            </a:r>
            <a: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  <a:t> малого и среднего предпринимательства в сфере физической культуры и спорта </a:t>
            </a:r>
            <a:endParaRPr lang="ru-RU" dirty="0" smtClean="0">
              <a:solidFill>
                <a:schemeClr val="tx1"/>
              </a:solidFill>
              <a:latin typeface="Segoe UI Light" panose="020B0502040204020203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</a:rPr>
              <a:t>         </a:t>
            </a:r>
            <a: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  <a:t>заключено</a:t>
            </a:r>
            <a:r>
              <a:rPr lang="ru-RU" b="1" dirty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Соглашение о взаимодействии </a:t>
            </a:r>
            <a: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  <a:t>Минспорта России и АО «Корпорация «МСП» </a:t>
            </a:r>
            <a:b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</a:br>
            <a: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  <a:t>(от 25.07.2018 № 139/С-163) и утвержден </a:t>
            </a:r>
            <a:r>
              <a:rPr lang="ru-RU" b="1" dirty="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План мероприятий («дорожная карта»)</a:t>
            </a:r>
            <a: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  <a:t>, </a:t>
            </a:r>
            <a:b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</a:br>
            <a:r>
              <a:rPr lang="ru-RU" dirty="0">
                <a:solidFill>
                  <a:schemeClr val="tx1"/>
                </a:solidFill>
                <a:latin typeface="Segoe UI Light" panose="020B0502040204020203" pitchFamily="34" charset="0"/>
              </a:rPr>
              <a:t>направленный на организацию взаимодействия</a:t>
            </a:r>
          </a:p>
          <a:p>
            <a:pPr algn="ctr"/>
            <a:endParaRPr lang="ru-RU" dirty="0">
              <a:latin typeface="Segoe UI Light" panose="020B0502040204020203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82375" y="2539445"/>
          <a:ext cx="11967604" cy="4558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7604">
                  <a:extLst>
                    <a:ext uri="{9D8B030D-6E8A-4147-A177-3AD203B41FA5}">
                      <a16:colId xmlns:a16="http://schemas.microsoft.com/office/drawing/2014/main" xmlns="" val="503252461"/>
                    </a:ext>
                  </a:extLst>
                </a:gridCol>
              </a:tblGrid>
              <a:tr h="4546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3C92CA">
                        <a:alpha val="3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6321592"/>
                  </a:ext>
                </a:extLst>
              </a:tr>
              <a:tr h="15446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6687151"/>
                  </a:ext>
                </a:extLst>
              </a:tr>
              <a:tr h="14796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1093769"/>
                  </a:ext>
                </a:extLst>
              </a:tr>
              <a:tr h="10797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0373908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53218" y="429053"/>
            <a:ext cx="7145266" cy="407261"/>
          </a:xfrm>
          <a:prstGeom prst="rect">
            <a:avLst/>
          </a:prstGeom>
          <a:noFill/>
        </p:spPr>
        <p:txBody>
          <a:bodyPr wrap="none" lIns="59057" tIns="29528" rIns="0" bIns="29528"/>
          <a:lstStyle/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Взаимодействие </a:t>
            </a:r>
            <a:r>
              <a:rPr lang="ru-RU" sz="2400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Минспорта </a:t>
            </a:r>
            <a:r>
              <a:rPr lang="ru-RU" sz="2400" b="1" dirty="0" smtClean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России и </a:t>
            </a:r>
            <a:r>
              <a:rPr lang="ru-RU" sz="2400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АО «Корпорация «</a:t>
            </a:r>
            <a:r>
              <a:rPr lang="ru-RU" sz="2400" b="1" dirty="0" smtClean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МСП»</a:t>
            </a:r>
          </a:p>
          <a:p>
            <a:pPr>
              <a:defRPr/>
            </a:pPr>
            <a:endParaRPr lang="ru-RU" sz="2400" b="1" dirty="0">
              <a:solidFill>
                <a:srgbClr val="002060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ru-RU" sz="2000" dirty="0">
              <a:solidFill>
                <a:srgbClr val="002060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480"/>
            <a:ext cx="2127191" cy="9676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4547" y="3173134"/>
            <a:ext cx="1114762" cy="111476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758079" y="2496770"/>
            <a:ext cx="5216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Ключевые мероприятия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89880" y="4777089"/>
            <a:ext cx="4058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информационно-маркетинговая поддержка</a:t>
            </a:r>
            <a:r>
              <a:rPr lang="ru-RU" dirty="0"/>
              <a:t> </a:t>
            </a:r>
            <a:r>
              <a:rPr lang="ru-RU" dirty="0" smtClean="0"/>
              <a:t>с </a:t>
            </a:r>
            <a:r>
              <a:rPr lang="ru-RU" dirty="0"/>
              <a:t>использованием Портала Бизнес-навигатора </a:t>
            </a:r>
            <a:r>
              <a:rPr lang="ru-RU" dirty="0" smtClean="0"/>
              <a:t>МСП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989880" y="3085341"/>
            <a:ext cx="45342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финансовая поддержка </a:t>
            </a:r>
            <a:r>
              <a:rPr lang="ru-RU" dirty="0" smtClean="0"/>
              <a:t>субъектов </a:t>
            </a:r>
            <a:r>
              <a:rPr lang="ru-RU" dirty="0"/>
              <a:t>МСП в сфере физической культуры и спорта, в том числе предусматривающая разработку комплекса мер поддержки («коробочного продукта») </a:t>
            </a:r>
            <a:endParaRPr lang="ru-RU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8159457" y="3242893"/>
            <a:ext cx="4190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расширение доступа </a:t>
            </a:r>
            <a:r>
              <a:rPr lang="ru-RU" b="1" dirty="0" smtClean="0"/>
              <a:t>к </a:t>
            </a:r>
            <a:r>
              <a:rPr lang="ru-RU" b="1" dirty="0"/>
              <a:t>закупкам</a:t>
            </a:r>
            <a:r>
              <a:rPr lang="ru-RU" dirty="0"/>
              <a:t> </a:t>
            </a:r>
            <a:r>
              <a:rPr lang="ru-RU" dirty="0" smtClean="0"/>
              <a:t>крупнейших заказчиков субъектов </a:t>
            </a:r>
            <a:r>
              <a:rPr lang="ru-RU" dirty="0"/>
              <a:t>МСП </a:t>
            </a:r>
            <a:r>
              <a:rPr lang="ru-RU" dirty="0" smtClean="0"/>
              <a:t>в </a:t>
            </a:r>
            <a:r>
              <a:rPr lang="ru-RU" dirty="0"/>
              <a:t>сфере физической культуры и </a:t>
            </a:r>
            <a:r>
              <a:rPr lang="ru-RU" dirty="0" smtClean="0"/>
              <a:t>спорта</a:t>
            </a:r>
            <a:endParaRPr lang="ru-RU" dirty="0">
              <a:effectLst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59457" y="4511136"/>
            <a:ext cx="41905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имущественная поддержка</a:t>
            </a:r>
            <a:r>
              <a:rPr lang="ru-RU" dirty="0" smtClean="0"/>
              <a:t> </a:t>
            </a:r>
            <a:r>
              <a:rPr lang="ru-RU" dirty="0"/>
              <a:t>субъектам МСП в сфере физической культуры и </a:t>
            </a:r>
            <a:r>
              <a:rPr lang="ru-RU" dirty="0" smtClean="0"/>
              <a:t>спорта (в том числе подбор помещений в целях </a:t>
            </a:r>
            <a:r>
              <a:rPr lang="ru-RU" b="1" dirty="0" smtClean="0"/>
              <a:t>организации производства спортивного оборудования и товаров</a:t>
            </a:r>
            <a:r>
              <a:rPr lang="ru-RU" dirty="0" smtClean="0"/>
              <a:t>)  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1989880" y="6223125"/>
            <a:ext cx="10154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взаимодействие по вопросам </a:t>
            </a:r>
            <a:r>
              <a:rPr lang="ru-RU" b="1" dirty="0"/>
              <a:t>правового регулирования предпринимательства</a:t>
            </a:r>
            <a:r>
              <a:rPr lang="ru-RU" dirty="0"/>
              <a:t> в </a:t>
            </a:r>
            <a:r>
              <a:rPr lang="ru-RU" dirty="0" smtClean="0"/>
              <a:t>сфере </a:t>
            </a:r>
            <a:r>
              <a:rPr lang="ru-RU" dirty="0"/>
              <a:t>физической культуры и </a:t>
            </a:r>
            <a:r>
              <a:rPr lang="ru-RU" dirty="0" smtClean="0"/>
              <a:t>спорта (</a:t>
            </a:r>
            <a:r>
              <a:rPr lang="ru-RU" i="1" dirty="0" smtClean="0"/>
              <a:t>при необходимости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0767" b="19743"/>
          <a:stretch/>
        </p:blipFill>
        <p:spPr>
          <a:xfrm>
            <a:off x="886157" y="4719413"/>
            <a:ext cx="766029" cy="947041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2867" y="4777089"/>
            <a:ext cx="918122" cy="918122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1386" y="6188876"/>
            <a:ext cx="795572" cy="795572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932073" y="7274159"/>
            <a:ext cx="10211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целях </a:t>
            </a:r>
            <a:r>
              <a:rPr lang="ru-RU" dirty="0"/>
              <a:t>реализации мероприятий по развитию субъектов МСП в сфере физической культуры и </a:t>
            </a:r>
            <a:r>
              <a:rPr lang="ru-RU" dirty="0" smtClean="0"/>
              <a:t>спорта создана </a:t>
            </a:r>
            <a:r>
              <a:rPr lang="ru-RU" dirty="0"/>
              <a:t>совместная </a:t>
            </a:r>
            <a:r>
              <a:rPr lang="ru-RU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рабочая группа </a:t>
            </a:r>
            <a:r>
              <a:rPr lang="ru-RU" dirty="0"/>
              <a:t>Минспорта России и </a:t>
            </a:r>
            <a:r>
              <a:rPr lang="ru-RU" dirty="0" smtClean="0"/>
              <a:t>АО </a:t>
            </a:r>
            <a:r>
              <a:rPr lang="ru-RU" dirty="0"/>
              <a:t>«Корпорация «МСП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1386" y="7241777"/>
            <a:ext cx="745813" cy="745813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4973" y="3391850"/>
            <a:ext cx="1017943" cy="677330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2080107" y="8155151"/>
            <a:ext cx="269872" cy="460041"/>
          </a:xfrm>
        </p:spPr>
        <p:txBody>
          <a:bodyPr/>
          <a:lstStyle/>
          <a:p>
            <a:fld id="{9005E221-E10C-40C7-8143-48F6241B2838}" type="slidenum">
              <a:rPr lang="ru-RU" sz="1400" smtClean="0"/>
              <a:pPr/>
              <a:t>2</a:t>
            </a:fld>
            <a:endParaRPr lang="ru-RU" sz="1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82375" y="7185117"/>
            <a:ext cx="11967604" cy="1025878"/>
          </a:xfrm>
          <a:prstGeom prst="rect">
            <a:avLst/>
          </a:prstGeom>
          <a:solidFill>
            <a:srgbClr val="0366A9">
              <a:alpha val="13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63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1037" y="399068"/>
            <a:ext cx="7844256" cy="703349"/>
          </a:xfrm>
          <a:prstGeom prst="rect">
            <a:avLst/>
          </a:prstGeom>
          <a:noFill/>
        </p:spPr>
        <p:txBody>
          <a:bodyPr wrap="none" lIns="57332" tIns="28665" rIns="0" bIns="28665"/>
          <a:lstStyle/>
          <a:p>
            <a:pPr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Закупки в сфере физической культуры 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спорта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2057357" y="8106601"/>
            <a:ext cx="270782" cy="446602"/>
          </a:xfrm>
        </p:spPr>
        <p:txBody>
          <a:bodyPr/>
          <a:lstStyle/>
          <a:p>
            <a:fld id="{9005E221-E10C-40C7-8143-48F6241B2838}" type="slidenum">
              <a:rPr lang="ru-RU" sz="1200"/>
              <a:pPr/>
              <a:t>3</a:t>
            </a:fld>
            <a:endParaRPr lang="ru-RU" sz="1200" dirty="0"/>
          </a:p>
        </p:txBody>
      </p:sp>
      <p:sp>
        <p:nvSpPr>
          <p:cNvPr id="40" name="Скругленный прямоугольник 6"/>
          <p:cNvSpPr/>
          <p:nvPr/>
        </p:nvSpPr>
        <p:spPr>
          <a:xfrm>
            <a:off x="3195565" y="3319581"/>
            <a:ext cx="1160467" cy="3953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6577" tIns="66577" rIns="66577" bIns="66577" numCol="1" spcCol="1270" anchor="ctr" anchorCtr="0">
            <a:noAutofit/>
          </a:bodyPr>
          <a:lstStyle/>
          <a:p>
            <a:pPr algn="ctr" defTabSz="776672">
              <a:defRPr/>
            </a:pPr>
            <a:endParaRPr lang="ru-RU" sz="1941" b="1" dirty="0">
              <a:solidFill>
                <a:srgbClr val="C00000"/>
              </a:solidFill>
            </a:endParaRPr>
          </a:p>
        </p:txBody>
      </p:sp>
      <p:sp>
        <p:nvSpPr>
          <p:cNvPr id="41" name="Скругленный прямоугольник 6"/>
          <p:cNvSpPr/>
          <p:nvPr/>
        </p:nvSpPr>
        <p:spPr>
          <a:xfrm>
            <a:off x="1263176" y="2594441"/>
            <a:ext cx="1862966" cy="44301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6577" tIns="66577" rIns="66577" bIns="66577" numCol="1" spcCol="1270" anchor="ctr" anchorCtr="0">
            <a:noAutofit/>
          </a:bodyPr>
          <a:lstStyle/>
          <a:p>
            <a:pPr algn="ctr" defTabSz="776672">
              <a:defRPr/>
            </a:pPr>
            <a:endParaRPr lang="ru-RU" sz="1165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6669639"/>
              </p:ext>
            </p:extLst>
          </p:nvPr>
        </p:nvGraphicFramePr>
        <p:xfrm>
          <a:off x="282639" y="1158033"/>
          <a:ext cx="11574128" cy="3315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73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90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477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6657">
                <a:tc>
                  <a:txBody>
                    <a:bodyPr/>
                    <a:lstStyle/>
                    <a:p>
                      <a:pPr marL="0" marR="0" lvl="0" indent="0" algn="l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 marL="88769" marR="88769" marT="44384" marB="44384" anchor="ctr">
                    <a:solidFill>
                      <a:srgbClr val="223F6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2017 год</a:t>
                      </a:r>
                      <a:endParaRPr lang="ru-RU" sz="1600" b="1" dirty="0"/>
                    </a:p>
                  </a:txBody>
                  <a:tcPr marL="88769" marR="88769" marT="44384" marB="44384" anchor="ctr">
                    <a:solidFill>
                      <a:srgbClr val="223F6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2018 год</a:t>
                      </a:r>
                      <a:endParaRPr lang="ru-RU" sz="1600" b="1" dirty="0"/>
                    </a:p>
                  </a:txBody>
                  <a:tcPr marL="88769" marR="88769" marT="44384" marB="44384" anchor="ctr">
                    <a:solidFill>
                      <a:srgbClr val="223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3634">
                <a:tc>
                  <a:txBody>
                    <a:bodyPr/>
                    <a:lstStyle/>
                    <a:p>
                      <a:pPr marL="285750" marR="0" lvl="0" indent="-285750" algn="l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Объем закупок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в сфере физической культуры и спорта,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всего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</a:rPr>
                        <a:t>(223-ФЗ)</a:t>
                      </a:r>
                      <a:endParaRPr lang="ru-RU" sz="1600" b="0" dirty="0"/>
                    </a:p>
                  </a:txBody>
                  <a:tcPr marL="88769" marR="88769" marT="44384" marB="443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1,46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</a:rPr>
                        <a:t>млрд руб.</a:t>
                      </a:r>
                      <a:endParaRPr lang="ru-RU" sz="1600" b="0" dirty="0">
                        <a:solidFill>
                          <a:srgbClr val="002060"/>
                        </a:solidFill>
                      </a:endParaRPr>
                    </a:p>
                  </a:txBody>
                  <a:tcPr marL="88769" marR="88769" marT="44384" marB="44384" anchor="ctr"/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млрд руб.</a:t>
                      </a:r>
                      <a:endParaRPr lang="ru-RU" sz="1600" b="0" dirty="0">
                        <a:solidFill>
                          <a:srgbClr val="C00000"/>
                        </a:solidFill>
                      </a:endParaRPr>
                    </a:p>
                  </a:txBody>
                  <a:tcPr marL="88769" marR="88769" marT="44384" marB="4438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3059">
                <a:tc>
                  <a:txBody>
                    <a:bodyPr/>
                    <a:lstStyle/>
                    <a:p>
                      <a:pPr marL="285750" marR="0" lvl="0" indent="-285750" algn="l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Объем закупок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у субъектов МСП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</a:rPr>
                        <a:t>в</a:t>
                      </a:r>
                      <a:r>
                        <a:rPr lang="ru-RU" sz="1600" b="0" baseline="0" dirty="0" smtClean="0">
                          <a:solidFill>
                            <a:srgbClr val="002060"/>
                          </a:solidFill>
                        </a:rPr>
                        <a:t> сфере физической культуры и спорта</a:t>
                      </a:r>
                      <a:endParaRPr lang="ru-RU" sz="1600" b="0" dirty="0"/>
                    </a:p>
                  </a:txBody>
                  <a:tcPr marL="88769" marR="88769" marT="44384" marB="443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217,8</a:t>
                      </a:r>
                      <a:r>
                        <a:rPr lang="ru-RU" sz="3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rgbClr val="002060"/>
                          </a:solidFill>
                        </a:rPr>
                        <a:t>млн руб.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(14,8% от общего объема)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88769" marR="88769" marT="44384" marB="443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1,67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млрд руб.</a:t>
                      </a: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(46,4% от общего</a:t>
                      </a:r>
                      <a:r>
                        <a:rPr lang="ru-RU" sz="1600" b="0" baseline="0" dirty="0" smtClean="0">
                          <a:solidFill>
                            <a:srgbClr val="C00000"/>
                          </a:solidFill>
                        </a:rPr>
                        <a:t> объема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ru-RU" sz="1600" b="0" dirty="0">
                        <a:solidFill>
                          <a:srgbClr val="C00000"/>
                        </a:solidFill>
                      </a:endParaRPr>
                    </a:p>
                  </a:txBody>
                  <a:tcPr marL="88769" marR="88769" marT="44384" marB="4438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2483">
                <a:tc>
                  <a:txBody>
                    <a:bodyPr/>
                    <a:lstStyle/>
                    <a:p>
                      <a:pPr marL="285750" marR="0" lvl="0" indent="-285750" algn="l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поставщиков –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субъектов МСП </a:t>
                      </a: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сфере физической культуры и спорта </a:t>
                      </a:r>
                      <a:b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ru-RU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заключенных договоров</a:t>
                      </a:r>
                      <a:endParaRPr kumimoji="0" lang="ru-RU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769" marR="88769" marT="44384" marB="443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 поставщиков</a:t>
                      </a:r>
                    </a:p>
                    <a:p>
                      <a:pPr algn="ctr"/>
                      <a:r>
                        <a:rPr lang="ru-RU" sz="31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 договоров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88769" marR="88769" marT="44384" marB="443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266 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</a:rPr>
                        <a:t>поставщиков </a:t>
                      </a:r>
                    </a:p>
                    <a:p>
                      <a:pPr algn="ctr"/>
                      <a:r>
                        <a:rPr lang="ru-RU" sz="31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430 </a:t>
                      </a:r>
                      <a:r>
                        <a:rPr lang="ru-RU" sz="1600" b="0" baseline="0" dirty="0" smtClean="0">
                          <a:solidFill>
                            <a:srgbClr val="C00000"/>
                          </a:solidFill>
                        </a:rPr>
                        <a:t>договоров</a:t>
                      </a:r>
                      <a:endParaRPr lang="ru-RU" sz="1600" b="0" dirty="0">
                        <a:solidFill>
                          <a:srgbClr val="C00000"/>
                        </a:solidFill>
                      </a:endParaRPr>
                    </a:p>
                  </a:txBody>
                  <a:tcPr marL="88769" marR="88769" marT="44384" marB="44384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pSp>
        <p:nvGrpSpPr>
          <p:cNvPr id="72" name="Группа 71"/>
          <p:cNvGrpSpPr/>
          <p:nvPr/>
        </p:nvGrpSpPr>
        <p:grpSpPr>
          <a:xfrm>
            <a:off x="491922" y="1984020"/>
            <a:ext cx="9517281" cy="1153247"/>
            <a:chOff x="307248" y="2234424"/>
            <a:chExt cx="5622824" cy="1256163"/>
          </a:xfrm>
        </p:grpSpPr>
        <p:sp>
          <p:nvSpPr>
            <p:cNvPr id="76" name="Скругленный прямоугольник 75"/>
            <p:cNvSpPr/>
            <p:nvPr/>
          </p:nvSpPr>
          <p:spPr>
            <a:xfrm>
              <a:off x="307248" y="2234424"/>
              <a:ext cx="5622824" cy="1248345"/>
            </a:xfrm>
            <a:prstGeom prst="round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77" tIns="66577" rIns="66577" bIns="66577" numCol="1" spcCol="1270" anchor="ctr" anchorCtr="0">
              <a:noAutofit/>
            </a:bodyPr>
            <a:lstStyle/>
            <a:p>
              <a:pPr algn="ctr" defTabSz="776672"/>
              <a:endParaRPr lang="ru-RU" sz="1941" b="1" dirty="0">
                <a:solidFill>
                  <a:prstClr val="black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74" name="Скругленный прямоугольник 8"/>
            <p:cNvSpPr/>
            <p:nvPr/>
          </p:nvSpPr>
          <p:spPr>
            <a:xfrm>
              <a:off x="683349" y="3106725"/>
              <a:ext cx="1381393" cy="3838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577" tIns="66577" rIns="66577" bIns="66577" numCol="1" spcCol="1270" anchor="ctr" anchorCtr="0">
              <a:noAutofit/>
            </a:bodyPr>
            <a:lstStyle/>
            <a:p>
              <a:pPr algn="ctr" defTabSz="776672">
                <a:lnSpc>
                  <a:spcPct val="90000"/>
                </a:lnSpc>
                <a:spcBef>
                  <a:spcPct val="0"/>
                </a:spcBef>
                <a:defRPr/>
              </a:pPr>
              <a:endParaRPr lang="ru-RU" sz="1747" b="1" dirty="0">
                <a:solidFill>
                  <a:srgbClr val="C00000"/>
                </a:solidFill>
                <a:latin typeface="Segoe UI Light" panose="020B0502040204020203" pitchFamily="34" charset="0"/>
              </a:endParaRPr>
            </a:p>
          </p:txBody>
        </p:sp>
      </p:grpSp>
      <p:sp>
        <p:nvSpPr>
          <p:cNvPr id="17" name="TextBox 1"/>
          <p:cNvSpPr txBox="1"/>
          <p:nvPr/>
        </p:nvSpPr>
        <p:spPr>
          <a:xfrm>
            <a:off x="1586398" y="4594335"/>
            <a:ext cx="3760574" cy="65851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ru-RU" sz="1553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Основные виды деятельности </a:t>
            </a:r>
          </a:p>
          <a:p>
            <a:pPr algn="ctr">
              <a:lnSpc>
                <a:spcPct val="90000"/>
              </a:lnSpc>
            </a:pPr>
            <a:r>
              <a:rPr lang="ru-RU" sz="1553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субъектов МСП - поставщиков крупнейших заказчиков</a:t>
            </a:r>
            <a:endParaRPr lang="ru-RU" sz="1553" dirty="0"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xmlns="" val="1365605668"/>
              </p:ext>
            </p:extLst>
          </p:nvPr>
        </p:nvGraphicFramePr>
        <p:xfrm>
          <a:off x="1128517" y="5342470"/>
          <a:ext cx="4630859" cy="2924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xmlns="" val="1437449941"/>
              </p:ext>
            </p:extLst>
          </p:nvPr>
        </p:nvGraphicFramePr>
        <p:xfrm>
          <a:off x="6623975" y="5121549"/>
          <a:ext cx="5433382" cy="3102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497375" y="4735466"/>
            <a:ext cx="3228255" cy="536006"/>
          </a:xfrm>
          <a:prstGeom prst="rect">
            <a:avLst/>
          </a:prstGeom>
        </p:spPr>
        <p:txBody>
          <a:bodyPr wrap="square" rtlCol="0"/>
          <a:lstStyle>
            <a:defPPr>
              <a:defRPr lang="hu-HU"/>
            </a:defPPr>
            <a:lvl1pPr indent="0" algn="ctr">
              <a:lnSpc>
                <a:spcPct val="90000"/>
              </a:lnSpc>
              <a:defRPr sz="1400" b="1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indent="0">
              <a:defRPr sz="1100">
                <a:solidFill>
                  <a:schemeClr val="tx1"/>
                </a:solidFill>
              </a:defRPr>
            </a:lvl2pPr>
            <a:lvl3pPr indent="0">
              <a:defRPr sz="1100">
                <a:solidFill>
                  <a:schemeClr val="tx1"/>
                </a:solidFill>
              </a:defRPr>
            </a:lvl3pPr>
            <a:lvl4pPr indent="0">
              <a:defRPr sz="1100">
                <a:solidFill>
                  <a:schemeClr val="tx1"/>
                </a:solidFill>
              </a:defRPr>
            </a:lvl4pPr>
            <a:lvl5pPr indent="0">
              <a:defRPr sz="1100">
                <a:solidFill>
                  <a:schemeClr val="tx1"/>
                </a:solidFill>
              </a:defRPr>
            </a:lvl5pPr>
            <a:lvl6pPr indent="0">
              <a:defRPr sz="1100">
                <a:solidFill>
                  <a:schemeClr val="tx1"/>
                </a:solidFill>
              </a:defRPr>
            </a:lvl6pPr>
            <a:lvl7pPr indent="0">
              <a:defRPr sz="1100">
                <a:solidFill>
                  <a:schemeClr val="tx1"/>
                </a:solidFill>
              </a:defRPr>
            </a:lvl7pPr>
            <a:lvl8pPr indent="0">
              <a:defRPr sz="1100">
                <a:solidFill>
                  <a:schemeClr val="tx1"/>
                </a:solidFill>
              </a:defRPr>
            </a:lvl8pPr>
            <a:lvl9pPr indent="0">
              <a:defRPr sz="1100">
                <a:solidFill>
                  <a:schemeClr val="tx1"/>
                </a:solidFill>
              </a:defRPr>
            </a:lvl9pPr>
          </a:lstStyle>
          <a:p>
            <a:r>
              <a:rPr lang="ru-RU" sz="1553" dirty="0"/>
              <a:t>ТОП-5 лидеров </a:t>
            </a:r>
          </a:p>
          <a:p>
            <a:r>
              <a:rPr lang="ru-RU" sz="1553" dirty="0"/>
              <a:t>крупнейших заказчико</a:t>
            </a:r>
            <a:r>
              <a:rPr lang="ru-RU" sz="1747" dirty="0"/>
              <a:t>в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24953" y="1030734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8710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70" y="127637"/>
            <a:ext cx="2212617" cy="78615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98111" y="3676511"/>
            <a:ext cx="861427" cy="298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9" dirty="0">
                <a:solidFill>
                  <a:schemeClr val="tx2"/>
                </a:solidFill>
              </a:rPr>
              <a:t>Цель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057" y="3625446"/>
            <a:ext cx="490361" cy="400917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8451" y="5162903"/>
            <a:ext cx="461951" cy="39173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68417" y="5196491"/>
            <a:ext cx="861427" cy="301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9" dirty="0">
                <a:solidFill>
                  <a:schemeClr val="tx2"/>
                </a:solidFill>
              </a:rPr>
              <a:t>Сумма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4664" y="5703539"/>
            <a:ext cx="861427" cy="301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9" dirty="0">
                <a:solidFill>
                  <a:schemeClr val="tx2"/>
                </a:solidFill>
              </a:rPr>
              <a:t>Срок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253" y="5651101"/>
            <a:ext cx="438838" cy="35122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713829" y="6698861"/>
            <a:ext cx="861427" cy="301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9" dirty="0">
                <a:solidFill>
                  <a:schemeClr val="tx2"/>
                </a:solidFill>
              </a:rPr>
              <a:t>Ставка</a:t>
            </a:r>
          </a:p>
        </p:txBody>
      </p:sp>
      <p:sp>
        <p:nvSpPr>
          <p:cNvPr id="33" name="Овал 32"/>
          <p:cNvSpPr/>
          <p:nvPr/>
        </p:nvSpPr>
        <p:spPr>
          <a:xfrm>
            <a:off x="280166" y="6757003"/>
            <a:ext cx="298518" cy="18249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9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</a:rPr>
              <a:t>%</a:t>
            </a: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254" y="2419623"/>
            <a:ext cx="1176180" cy="778852"/>
          </a:xfrm>
          <a:prstGeom prst="rect">
            <a:avLst/>
          </a:prstGeom>
        </p:spPr>
      </p:pic>
      <p:graphicFrame>
        <p:nvGraphicFramePr>
          <p:cNvPr id="35" name="Таблица 34"/>
          <p:cNvGraphicFramePr>
            <a:graphicFrameLocks/>
          </p:cNvGraphicFramePr>
          <p:nvPr>
            <p:extLst/>
          </p:nvPr>
        </p:nvGraphicFramePr>
        <p:xfrm>
          <a:off x="1372433" y="2092064"/>
          <a:ext cx="5098123" cy="1048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31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75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74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48888"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«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Бизнес навигатор спорт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» </a:t>
                      </a: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(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под бизнес план, сформированный  на Бизнес Навигаторе МСП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)</a:t>
                      </a:r>
                      <a:endParaRPr lang="ru-RU" sz="11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8769" marR="88769" marT="44384" marB="44384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F6F">
                        <a:alpha val="9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«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Спорт закупка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» </a:t>
                      </a: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(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на цели исполнения договоров в рамках </a:t>
                      </a:r>
                      <a:br>
                        <a:rPr lang="ru-RU" sz="10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Федерального закона</a:t>
                      </a:r>
                      <a:br>
                        <a:rPr lang="ru-RU" sz="10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№ 223-ФЗ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)</a:t>
                      </a:r>
                      <a:endParaRPr lang="ru-RU" sz="1100" baseline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8769" marR="88769" marT="44384" marB="44384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F6F">
                        <a:alpha val="9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«</a:t>
                      </a:r>
                      <a:r>
                        <a:rPr lang="ru-RU" sz="1100" b="1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Спорт комплекс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(</a:t>
                      </a: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прямое кредитование на цели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реализации инвестиционных строительных проектов</a:t>
                      </a:r>
                      <a:r>
                        <a:rPr lang="ru-RU" sz="110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)</a:t>
                      </a:r>
                    </a:p>
                  </a:txBody>
                  <a:tcPr marL="88769" marR="88769" marT="44384" marB="44384" anchor="ctr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3F6F">
                        <a:alpha val="9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382285" y="3136702"/>
          <a:ext cx="5088271" cy="3967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866">
                  <a:extLst>
                    <a:ext uri="{9D8B030D-6E8A-4147-A177-3AD203B41FA5}">
                      <a16:colId xmlns:a16="http://schemas.microsoft.com/office/drawing/2014/main" xmlns="" val="132589474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xmlns="" val="2278338184"/>
                    </a:ext>
                  </a:extLst>
                </a:gridCol>
                <a:gridCol w="1565180">
                  <a:extLst>
                    <a:ext uri="{9D8B030D-6E8A-4147-A177-3AD203B41FA5}">
                      <a16:colId xmlns:a16="http://schemas.microsoft.com/office/drawing/2014/main" xmlns="" val="2133673756"/>
                    </a:ext>
                  </a:extLst>
                </a:gridCol>
              </a:tblGrid>
              <a:tr h="1990129"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noProof="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Arial" pitchFamily="34" charset="0"/>
                        </a:rPr>
                        <a:t>Финансирование на цели, предусмотренные бизнес планом, сформированным с помощью Портала Бизнес-навигатор</a:t>
                      </a:r>
                      <a:r>
                        <a:rPr lang="ru-RU" sz="1200" b="0" kern="1200" baseline="0" noProof="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Arial" pitchFamily="34" charset="0"/>
                        </a:rPr>
                        <a:t>а МСП</a:t>
                      </a:r>
                      <a:r>
                        <a:rPr lang="ru-RU" sz="1200" b="0" kern="1200" noProof="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Segoe UI Light" panose="020B0502040204020203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Arial" pitchFamily="34" charset="0"/>
                        </a:rPr>
                        <a:t>Финансирование в рамках осуществления закупок в соответствии с Федеральным законом </a:t>
                      </a:r>
                      <a:br>
                        <a:rPr lang="ru-RU" sz="1200" b="0" kern="120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Arial" pitchFamily="34" charset="0"/>
                        </a:rPr>
                        <a:t>№ 223-ФЗ на цели производства и поставки спорттоваров, спортивного оборудования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Segoe UI Light" panose="020B0502040204020203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noProof="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Arial" pitchFamily="34" charset="0"/>
                        </a:rPr>
                        <a:t>Финансирование инвестиций в области создания многофункциональных спортивных центров</a:t>
                      </a:r>
                      <a:endParaRPr lang="ru-RU" sz="1200" b="0" kern="1200" dirty="0">
                        <a:solidFill>
                          <a:schemeClr val="dk1"/>
                        </a:solidFill>
                        <a:latin typeface="Segoe UI Light" panose="020B0502040204020203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4932182"/>
                  </a:ext>
                </a:extLst>
              </a:tr>
              <a:tr h="454528"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spc="-138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/>
                        </a:rPr>
                        <a:t>До  </a:t>
                      </a:r>
                      <a:r>
                        <a:rPr lang="en-US" sz="1200" b="0" kern="1200" spc="-138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/>
                        </a:rPr>
                        <a:t>25</a:t>
                      </a:r>
                      <a:r>
                        <a:rPr lang="ru-RU" sz="1200" b="0" kern="1200" spc="-138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/>
                        </a:rPr>
                        <a:t>  млн  руб.</a:t>
                      </a:r>
                    </a:p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spc="-138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spc="-138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/>
                        </a:rPr>
                        <a:t>От  1 млн  руб.  до  500  млн  руб.</a:t>
                      </a:r>
                      <a:endParaRPr lang="ru-RU" sz="1200" b="0" kern="1200" spc="-138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spc="-138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/>
                        </a:rPr>
                        <a:t>От  1  млн  руб.  до  1000  млн руб.</a:t>
                      </a:r>
                      <a:endParaRPr lang="ru-RU" sz="1200" b="0" kern="1200" spc="-138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6191840"/>
                  </a:ext>
                </a:extLst>
              </a:tr>
              <a:tr h="1003168"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Segoe UI Light" panose="020B0502040204020203" pitchFamily="34" charset="0"/>
                          <a:cs typeface="Arial" pitchFamily="34" charset="0"/>
                        </a:rPr>
                        <a:t>Не более 7 лет</a:t>
                      </a: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Segoe UI Light" panose="020B0502040204020203" pitchFamily="34" charset="0"/>
                          <a:ea typeface="+mn-ea"/>
                          <a:cs typeface="Arial" pitchFamily="34" charset="0"/>
                        </a:rPr>
                        <a:t>До 3 лет, но не более срока действия контракта, увеличенного на 90 дней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Segoe UI Light" panose="020B0502040204020203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Segoe UI Light" panose="020B0502040204020203" pitchFamily="34" charset="0"/>
                          <a:cs typeface="Arial" pitchFamily="34" charset="0"/>
                        </a:rPr>
                        <a:t>Не более 10 лет</a:t>
                      </a:r>
                      <a:endParaRPr lang="ru-RU" sz="1200" dirty="0">
                        <a:latin typeface="Segoe UI Light" panose="020B0502040204020203" pitchFamily="34" charset="0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8575008"/>
                  </a:ext>
                </a:extLst>
              </a:tr>
              <a:tr h="519699"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spc="-138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/>
                        </a:rPr>
                        <a:t>От  6,5 % годовых</a:t>
                      </a:r>
                      <a:endParaRPr lang="ru-RU" sz="1200" b="0" kern="1200" spc="-138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spc="-138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/>
                        </a:rPr>
                        <a:t>От  6,5 % годовых</a:t>
                      </a:r>
                      <a:endParaRPr lang="ru-RU" sz="1200" b="0" kern="1200" spc="-138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450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spc="-138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Arial"/>
                        </a:rPr>
                        <a:t>О т 6,5 % годовых</a:t>
                      </a:r>
                      <a:endParaRPr lang="ru-RU" sz="1200" b="0" kern="1200" spc="-138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88769" marR="88769" marT="44384" marB="443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2671285"/>
                  </a:ext>
                </a:extLst>
              </a:tr>
            </a:tbl>
          </a:graphicData>
        </a:graphic>
      </p:graphicFrame>
      <p:sp>
        <p:nvSpPr>
          <p:cNvPr id="50" name="Скругленный прямоугольник 49"/>
          <p:cNvSpPr/>
          <p:nvPr/>
        </p:nvSpPr>
        <p:spPr>
          <a:xfrm>
            <a:off x="3736242" y="7284342"/>
            <a:ext cx="2885926" cy="456003"/>
          </a:xfrm>
          <a:prstGeom prst="roundRect">
            <a:avLst>
              <a:gd name="adj" fmla="val 4979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34033"/>
            <a:r>
              <a:rPr lang="ru-RU" sz="1359" b="1" dirty="0">
                <a:solidFill>
                  <a:srgbClr val="4472C4">
                    <a:lumMod val="50000"/>
                  </a:srgbClr>
                </a:solidFill>
              </a:rPr>
              <a:t>Гарантия Корпорации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58964" y="7284343"/>
            <a:ext cx="3039420" cy="456003"/>
          </a:xfrm>
          <a:prstGeom prst="roundRect">
            <a:avLst>
              <a:gd name="adj" fmla="val 4979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34033"/>
            <a:r>
              <a:rPr lang="ru-RU" sz="1359" b="1" dirty="0" err="1">
                <a:solidFill>
                  <a:srgbClr val="4472C4">
                    <a:lumMod val="50000"/>
                  </a:srgbClr>
                </a:solidFill>
              </a:rPr>
              <a:t>Согарантия</a:t>
            </a:r>
            <a:r>
              <a:rPr lang="ru-RU" sz="1359" b="1" dirty="0">
                <a:solidFill>
                  <a:srgbClr val="4472C4">
                    <a:lumMod val="50000"/>
                  </a:srgbClr>
                </a:solidFill>
              </a:rPr>
              <a:t> Корпорации и РГО</a:t>
            </a:r>
          </a:p>
          <a:p>
            <a:pPr algn="ctr" defTabSz="234033"/>
            <a:r>
              <a:rPr lang="ru-RU" sz="1359" b="1" dirty="0">
                <a:solidFill>
                  <a:srgbClr val="4472C4">
                    <a:lumMod val="50000"/>
                  </a:srgbClr>
                </a:solidFill>
              </a:rPr>
              <a:t> </a:t>
            </a:r>
            <a:r>
              <a:rPr lang="ru-RU" sz="1359" dirty="0">
                <a:solidFill>
                  <a:srgbClr val="4472C4">
                    <a:lumMod val="50000"/>
                  </a:srgbClr>
                </a:solidFill>
              </a:rPr>
              <a:t>для развития спорта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9167457" y="1399064"/>
            <a:ext cx="3250178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7383" indent="-277383">
              <a:buFont typeface="Wingdings" panose="05000000000000000000" pitchFamily="2" charset="2"/>
              <a:buChar char="ü"/>
            </a:pPr>
            <a:r>
              <a:rPr lang="ru-RU" sz="1553" b="1" dirty="0">
                <a:solidFill>
                  <a:srgbClr val="C00000"/>
                </a:solidFill>
              </a:rPr>
              <a:t>32 </a:t>
            </a:r>
            <a:r>
              <a:rPr lang="ru-RU" sz="1553" dirty="0"/>
              <a:t>поручительства</a:t>
            </a:r>
            <a:r>
              <a:rPr lang="ru-RU" sz="1553" b="1" dirty="0"/>
              <a:t>, </a:t>
            </a:r>
            <a:r>
              <a:rPr lang="ru-RU" sz="1553" b="1" dirty="0">
                <a:solidFill>
                  <a:srgbClr val="C00000"/>
                </a:solidFill>
              </a:rPr>
              <a:t>30 </a:t>
            </a:r>
            <a:r>
              <a:rPr lang="ru-RU" sz="1553" dirty="0"/>
              <a:t>кредитов</a:t>
            </a:r>
          </a:p>
          <a:p>
            <a:pPr lvl="0"/>
            <a:r>
              <a:rPr lang="ru-RU" sz="1553" b="1" dirty="0">
                <a:solidFill>
                  <a:srgbClr val="C00000"/>
                </a:solidFill>
              </a:rPr>
              <a:t>519,11 </a:t>
            </a:r>
            <a:r>
              <a:rPr lang="ru-RU" sz="1553" dirty="0"/>
              <a:t>млн руб. (по ставке 10,6%)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17669" y="1616268"/>
            <a:ext cx="6212271" cy="47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34033"/>
            <a:r>
              <a:rPr lang="ru-RU" sz="1359" b="1" dirty="0">
                <a:solidFill>
                  <a:srgbClr val="4472C4">
                    <a:lumMod val="50000"/>
                  </a:srgbClr>
                </a:solidFill>
              </a:rPr>
              <a:t>КРЕДИТНЫЙ ПРОДУКТ АО «МСП Банк»  </a:t>
            </a:r>
          </a:p>
          <a:p>
            <a:pPr algn="ctr" defTabSz="234033"/>
            <a:r>
              <a:rPr lang="ru-RU" sz="1359" dirty="0">
                <a:solidFill>
                  <a:srgbClr val="4472C4">
                    <a:lumMod val="50000"/>
                  </a:srgbClr>
                </a:solidFill>
              </a:rPr>
              <a:t>(утвержден Кредитным комитетом АО «МСП Банк»)</a:t>
            </a:r>
          </a:p>
        </p:txBody>
      </p:sp>
      <p:sp>
        <p:nvSpPr>
          <p:cNvPr id="3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2020550" y="8093351"/>
            <a:ext cx="397085" cy="386990"/>
          </a:xfrm>
        </p:spPr>
        <p:txBody>
          <a:bodyPr/>
          <a:lstStyle/>
          <a:p>
            <a:r>
              <a:rPr lang="ru-RU" sz="1200" dirty="0" smtClean="0"/>
              <a:t>4</a:t>
            </a:r>
            <a:endParaRPr lang="ru-RU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2754614" y="326152"/>
            <a:ext cx="5017786" cy="656449"/>
          </a:xfrm>
          <a:prstGeom prst="rect">
            <a:avLst/>
          </a:prstGeom>
          <a:noFill/>
        </p:spPr>
        <p:txBody>
          <a:bodyPr wrap="none" lIns="57332" tIns="28665" rIns="0" bIns="28665"/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Финансовая </a:t>
            </a:r>
            <a:r>
              <a:rPr lang="ru-RU" sz="2400" b="1" dirty="0" smtClean="0">
                <a:solidFill>
                  <a:srgbClr val="002060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поддержка</a:t>
            </a:r>
            <a:endParaRPr lang="ru-RU" sz="2400" b="1" dirty="0">
              <a:solidFill>
                <a:srgbClr val="002060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472005" y="924650"/>
            <a:ext cx="11684819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трелка вправо 42"/>
          <p:cNvSpPr/>
          <p:nvPr/>
        </p:nvSpPr>
        <p:spPr>
          <a:xfrm>
            <a:off x="6788081" y="1472419"/>
            <a:ext cx="2270984" cy="630304"/>
          </a:xfrm>
          <a:prstGeom prst="rightArrow">
            <a:avLst>
              <a:gd name="adj1" fmla="val 100000"/>
              <a:gd name="adj2" fmla="val 32068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25406F"/>
            </a:solidFill>
          </a:ln>
        </p:spPr>
        <p:txBody>
          <a:bodyPr wrap="square" lIns="57333" tIns="0" rIns="0" bIns="0" rtlCol="0" anchor="ctr"/>
          <a:lstStyle/>
          <a:p>
            <a:r>
              <a:rPr lang="ru-RU" sz="1359" b="1" dirty="0">
                <a:solidFill>
                  <a:srgbClr val="4472C4">
                    <a:lumMod val="50000"/>
                  </a:srgbClr>
                </a:solidFill>
              </a:rPr>
              <a:t>КОРПОРАЦИЯ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9180629" y="1924794"/>
            <a:ext cx="3250178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7383" indent="-277383">
              <a:buFont typeface="Wingdings" panose="05000000000000000000" pitchFamily="2" charset="2"/>
              <a:buChar char="ü"/>
            </a:pPr>
            <a:r>
              <a:rPr lang="ru-RU" sz="1553" b="1" dirty="0">
                <a:solidFill>
                  <a:srgbClr val="C00000"/>
                </a:solidFill>
              </a:rPr>
              <a:t>22 </a:t>
            </a:r>
            <a:r>
              <a:rPr lang="ru-RU" sz="1553" dirty="0"/>
              <a:t>гарантии ( </a:t>
            </a:r>
            <a:r>
              <a:rPr lang="ru-RU" sz="1553" b="1" dirty="0">
                <a:solidFill>
                  <a:srgbClr val="C00000"/>
                </a:solidFill>
              </a:rPr>
              <a:t>208,9 </a:t>
            </a:r>
            <a:r>
              <a:rPr lang="ru-RU" sz="1553" dirty="0"/>
              <a:t>млн руб.)</a:t>
            </a:r>
          </a:p>
          <a:p>
            <a:pPr lvl="0"/>
            <a:r>
              <a:rPr lang="ru-RU" sz="1553" dirty="0"/>
              <a:t> </a:t>
            </a:r>
            <a:r>
              <a:rPr lang="ru-RU" sz="1553" b="1" dirty="0">
                <a:solidFill>
                  <a:srgbClr val="C00000"/>
                </a:solidFill>
              </a:rPr>
              <a:t>460,13 </a:t>
            </a:r>
            <a:r>
              <a:rPr lang="ru-RU" sz="1553" dirty="0"/>
              <a:t>млн руб. (финансирование) 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9279490" y="2688840"/>
            <a:ext cx="3250178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7383" indent="-277383">
              <a:buFont typeface="Wingdings" panose="05000000000000000000" pitchFamily="2" charset="2"/>
              <a:buChar char="ü"/>
            </a:pPr>
            <a:r>
              <a:rPr lang="ru-RU" sz="1553" b="1" dirty="0">
                <a:solidFill>
                  <a:srgbClr val="C00000"/>
                </a:solidFill>
              </a:rPr>
              <a:t>3 </a:t>
            </a:r>
            <a:r>
              <a:rPr lang="ru-RU" sz="1553" dirty="0"/>
              <a:t>кредитных договора</a:t>
            </a:r>
          </a:p>
          <a:p>
            <a:pPr lvl="0"/>
            <a:r>
              <a:rPr lang="ru-RU" sz="1553" b="1" dirty="0">
                <a:solidFill>
                  <a:srgbClr val="C00000"/>
                </a:solidFill>
              </a:rPr>
              <a:t>275 </a:t>
            </a:r>
            <a:r>
              <a:rPr lang="ru-RU" sz="1553" dirty="0"/>
              <a:t>млн руб. (по ставке 6,5%)</a:t>
            </a:r>
          </a:p>
        </p:txBody>
      </p:sp>
      <p:sp>
        <p:nvSpPr>
          <p:cNvPr id="49" name="Заголовок 1"/>
          <p:cNvSpPr txBox="1">
            <a:spLocks/>
          </p:cNvSpPr>
          <p:nvPr/>
        </p:nvSpPr>
        <p:spPr bwMode="auto">
          <a:xfrm>
            <a:off x="6407307" y="1013892"/>
            <a:ext cx="5918834" cy="34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812" tIns="36406" rIns="72812" bIns="36406" rtlCol="0" anchor="ctr">
            <a:noAutofit/>
          </a:bodyPr>
          <a:lstStyle>
            <a:lvl1pPr algn="l" defTabSz="94502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algn="ctr" defTabSz="298646"/>
            <a:r>
              <a:rPr lang="ru-RU" sz="2330" b="1" spc="-134" dirty="0">
                <a:solidFill>
                  <a:srgbClr val="C00000"/>
                </a:solidFill>
                <a:latin typeface="+mn-lt"/>
                <a:cs typeface="Arial"/>
              </a:rPr>
              <a:t>ПРИМЕРЫ ОКАЗАНИЯ ПОДДЕРЖКИ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3663156" y="7802926"/>
            <a:ext cx="2959012" cy="36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747" dirty="0">
                <a:solidFill>
                  <a:srgbClr val="000000"/>
                </a:solidFill>
              </a:rPr>
              <a:t>до </a:t>
            </a:r>
            <a:r>
              <a:rPr lang="ru-RU" sz="1747" b="1" dirty="0">
                <a:solidFill>
                  <a:srgbClr val="C00000"/>
                </a:solidFill>
              </a:rPr>
              <a:t>50%</a:t>
            </a:r>
            <a:r>
              <a:rPr lang="ru-RU" sz="1747" dirty="0">
                <a:solidFill>
                  <a:srgbClr val="000000"/>
                </a:solidFill>
              </a:rPr>
              <a:t> от суммы кредита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635092" y="7798056"/>
            <a:ext cx="2959013" cy="35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747" dirty="0">
                <a:solidFill>
                  <a:srgbClr val="000000"/>
                </a:solidFill>
              </a:rPr>
              <a:t>до </a:t>
            </a:r>
            <a:r>
              <a:rPr lang="ru-RU" sz="1747" b="1" dirty="0">
                <a:solidFill>
                  <a:srgbClr val="C00000"/>
                </a:solidFill>
              </a:rPr>
              <a:t>75%</a:t>
            </a:r>
            <a:r>
              <a:rPr lang="ru-RU" sz="1747" dirty="0">
                <a:solidFill>
                  <a:srgbClr val="C00000"/>
                </a:solidFill>
              </a:rPr>
              <a:t> </a:t>
            </a:r>
            <a:r>
              <a:rPr lang="ru-RU" sz="1747" dirty="0">
                <a:solidFill>
                  <a:srgbClr val="000000"/>
                </a:solidFill>
              </a:rPr>
              <a:t>от суммы кредита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9271851" y="3664383"/>
            <a:ext cx="3250178" cy="570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7383" indent="-277383">
              <a:buFont typeface="Wingdings" panose="05000000000000000000" pitchFamily="2" charset="2"/>
              <a:buChar char="ü"/>
            </a:pPr>
            <a:r>
              <a:rPr lang="ru-RU" sz="1553" b="1" dirty="0">
                <a:solidFill>
                  <a:srgbClr val="C00000"/>
                </a:solidFill>
              </a:rPr>
              <a:t>2 </a:t>
            </a:r>
            <a:r>
              <a:rPr lang="ru-RU" sz="1553" dirty="0"/>
              <a:t>кредитных договора</a:t>
            </a:r>
          </a:p>
          <a:p>
            <a:pPr lvl="0"/>
            <a:r>
              <a:rPr lang="ru-RU" sz="1553" b="1" dirty="0">
                <a:solidFill>
                  <a:srgbClr val="C00000"/>
                </a:solidFill>
              </a:rPr>
              <a:t>              257 </a:t>
            </a:r>
            <a:r>
              <a:rPr lang="ru-RU" sz="1553" dirty="0"/>
              <a:t>млн руб.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43793" y="4734997"/>
            <a:ext cx="5538060" cy="2371355"/>
          </a:xfrm>
          <a:prstGeom prst="rect">
            <a:avLst/>
          </a:prstGeom>
          <a:ln>
            <a:solidFill>
              <a:srgbClr val="9DC3E6"/>
            </a:solidFill>
          </a:ln>
        </p:spPr>
        <p:txBody>
          <a:bodyPr wrap="square">
            <a:spAutoFit/>
          </a:bodyPr>
          <a:lstStyle/>
          <a:p>
            <a:pPr marL="0" lvl="1" algn="just" defTabSz="776672">
              <a:lnSpc>
                <a:spcPct val="90000"/>
              </a:lnSpc>
              <a:spcBef>
                <a:spcPct val="0"/>
              </a:spcBef>
            </a:pPr>
            <a:r>
              <a:rPr lang="ru-RU" sz="1606" b="1" spc="-134" dirty="0">
                <a:solidFill>
                  <a:srgbClr val="C00000"/>
                </a:solidFill>
                <a:cs typeface="Arial"/>
              </a:rPr>
              <a:t>Цели кредитования:</a:t>
            </a:r>
          </a:p>
          <a:p>
            <a:pPr marL="0" lvl="1" algn="just" defTabSz="776672">
              <a:lnSpc>
                <a:spcPct val="90000"/>
              </a:lnSpc>
              <a:spcBef>
                <a:spcPct val="0"/>
              </a:spcBef>
            </a:pPr>
            <a:endParaRPr lang="ru-RU" sz="1553" b="1" spc="-134" dirty="0">
              <a:solidFill>
                <a:srgbClr val="C00000"/>
              </a:solidFill>
              <a:cs typeface="Arial"/>
            </a:endParaRPr>
          </a:p>
          <a:p>
            <a:pPr marL="0" lvl="1" indent="345187" algn="just" defTabSz="77667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1553" dirty="0">
                <a:solidFill>
                  <a:schemeClr val="accent1">
                    <a:lumMod val="50000"/>
                  </a:schemeClr>
                </a:solidFill>
              </a:rPr>
              <a:t>финансирование затрат, направленных на модернизацию и техническое перевооружение основных средств для запуска нового плавательного комплекса в Еврейской автономной области;</a:t>
            </a:r>
          </a:p>
          <a:p>
            <a:pPr marL="0" lvl="1" indent="345187" algn="just" defTabSz="77667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ru-RU" sz="874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1" indent="345187" algn="just" defTabSz="77667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sz="1553" dirty="0">
                <a:solidFill>
                  <a:schemeClr val="accent1">
                    <a:lumMod val="50000"/>
                  </a:schemeClr>
                </a:solidFill>
              </a:rPr>
              <a:t>финансирование затрат по проекту Создание сети инновационных спортивных студий интервальных тренировок </a:t>
            </a:r>
            <a:r>
              <a:rPr lang="ru-RU" sz="1553" dirty="0" err="1">
                <a:solidFill>
                  <a:schemeClr val="accent1">
                    <a:lumMod val="50000"/>
                  </a:schemeClr>
                </a:solidFill>
              </a:rPr>
              <a:t>ReBoot</a:t>
            </a:r>
            <a:r>
              <a:rPr lang="ru-RU" sz="1553" dirty="0">
                <a:solidFill>
                  <a:schemeClr val="accent1">
                    <a:lumMod val="50000"/>
                  </a:schemeClr>
                </a:solidFill>
              </a:rPr>
              <a:t>, в том числе приобретение оборудования и финансирование ремонтных и отделочных работ в г. Москве</a:t>
            </a:r>
          </a:p>
        </p:txBody>
      </p:sp>
      <p:sp>
        <p:nvSpPr>
          <p:cNvPr id="64" name="Стрелка вправо 63"/>
          <p:cNvSpPr/>
          <p:nvPr/>
        </p:nvSpPr>
        <p:spPr>
          <a:xfrm rot="5400000">
            <a:off x="7751420" y="3535837"/>
            <a:ext cx="256606" cy="206467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47"/>
          </a:p>
        </p:txBody>
      </p:sp>
      <p:sp>
        <p:nvSpPr>
          <p:cNvPr id="65" name="Стрелка вправо 64"/>
          <p:cNvSpPr/>
          <p:nvPr/>
        </p:nvSpPr>
        <p:spPr>
          <a:xfrm>
            <a:off x="6804303" y="2598158"/>
            <a:ext cx="2270984" cy="630304"/>
          </a:xfrm>
          <a:prstGeom prst="rightArrow">
            <a:avLst>
              <a:gd name="adj1" fmla="val 100000"/>
              <a:gd name="adj2" fmla="val 32068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25406F"/>
            </a:solidFill>
          </a:ln>
        </p:spPr>
        <p:txBody>
          <a:bodyPr wrap="square" lIns="57333" tIns="0" rIns="0" bIns="0" rtlCol="0" anchor="ctr"/>
          <a:lstStyle/>
          <a:p>
            <a:r>
              <a:rPr lang="ru-RU" sz="1359" b="1" dirty="0">
                <a:solidFill>
                  <a:srgbClr val="4472C4">
                    <a:lumMod val="50000"/>
                  </a:srgbClr>
                </a:solidFill>
              </a:rPr>
              <a:t>МИНЭКОНОМРАЗВИТИЯ РОССИИ И КОРПОРАЦИЯ</a:t>
            </a:r>
          </a:p>
        </p:txBody>
      </p:sp>
      <p:sp>
        <p:nvSpPr>
          <p:cNvPr id="67" name="Стрелка вправо 66"/>
          <p:cNvSpPr/>
          <p:nvPr/>
        </p:nvSpPr>
        <p:spPr>
          <a:xfrm>
            <a:off x="6822797" y="3584360"/>
            <a:ext cx="2270984" cy="630304"/>
          </a:xfrm>
          <a:prstGeom prst="rightArrow">
            <a:avLst>
              <a:gd name="adj1" fmla="val 100000"/>
              <a:gd name="adj2" fmla="val 32068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25406F"/>
            </a:solidFill>
          </a:ln>
        </p:spPr>
        <p:txBody>
          <a:bodyPr wrap="square" lIns="57333" tIns="0" rIns="0" bIns="0" rtlCol="0" anchor="ctr"/>
          <a:lstStyle/>
          <a:p>
            <a:endParaRPr lang="ru-RU" sz="1359" b="1" dirty="0">
              <a:solidFill>
                <a:srgbClr val="4472C4">
                  <a:lumMod val="50000"/>
                </a:srgbClr>
              </a:solidFill>
            </a:endParaRPr>
          </a:p>
          <a:p>
            <a:r>
              <a:rPr lang="ru-RU" sz="1359" b="1" dirty="0">
                <a:solidFill>
                  <a:srgbClr val="4472C4">
                    <a:lumMod val="50000"/>
                  </a:srgbClr>
                </a:solidFill>
              </a:rPr>
              <a:t>АО «МСП БАНК»</a:t>
            </a:r>
          </a:p>
          <a:p>
            <a:endParaRPr lang="ru-RU" sz="1359" b="1" dirty="0">
              <a:solidFill>
                <a:srgbClr val="4472C4">
                  <a:lumMod val="50000"/>
                </a:srgbClr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600099" y="1013896"/>
            <a:ext cx="0" cy="72387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Заголовок 1"/>
          <p:cNvSpPr txBox="1">
            <a:spLocks/>
          </p:cNvSpPr>
          <p:nvPr/>
        </p:nvSpPr>
        <p:spPr bwMode="auto">
          <a:xfrm>
            <a:off x="393641" y="1016257"/>
            <a:ext cx="5918834" cy="34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812" tIns="36406" rIns="72812" bIns="36406" rtlCol="0" anchor="ctr">
            <a:noAutofit/>
          </a:bodyPr>
          <a:lstStyle>
            <a:lvl1pPr algn="l" defTabSz="94502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algn="ctr" defTabSz="298646"/>
            <a:r>
              <a:rPr lang="ru-RU" sz="2330" b="1" spc="-134" dirty="0">
                <a:solidFill>
                  <a:srgbClr val="C00000"/>
                </a:solidFill>
                <a:latin typeface="+mn-lt"/>
                <a:cs typeface="Arial"/>
              </a:rPr>
              <a:t>ЛЬГОТНЫЙ КРЕДИТНО-ГАРАНТИЙНЫЙ ПРОДУКТ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655974" y="7160981"/>
            <a:ext cx="5873694" cy="932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53" b="1" dirty="0">
                <a:solidFill>
                  <a:srgbClr val="C00000"/>
                </a:solidFill>
              </a:rPr>
              <a:t>Проекты в стадии рассмотрения:</a:t>
            </a:r>
          </a:p>
          <a:p>
            <a:r>
              <a:rPr lang="ru-RU" sz="1553" dirty="0">
                <a:solidFill>
                  <a:schemeClr val="accent1">
                    <a:lumMod val="50000"/>
                  </a:schemeClr>
                </a:solidFill>
              </a:rPr>
              <a:t>ООО «Аква - Регион» (Республика Татарстан) – 250 млн </a:t>
            </a:r>
            <a:r>
              <a:rPr lang="ru-RU" sz="1553" dirty="0" err="1">
                <a:solidFill>
                  <a:schemeClr val="accent1">
                    <a:lumMod val="50000"/>
                  </a:schemeClr>
                </a:solidFill>
              </a:rPr>
              <a:t>руб</a:t>
            </a:r>
            <a:r>
              <a:rPr lang="ru-RU" sz="1553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endParaRPr lang="ru-RU" sz="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553" dirty="0">
                <a:solidFill>
                  <a:schemeClr val="accent1">
                    <a:lumMod val="50000"/>
                  </a:schemeClr>
                </a:solidFill>
              </a:rPr>
              <a:t>ООО «Добрые руки» (Республика Бурятия) – 2 млн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809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Прямая соединительная линия 52"/>
          <p:cNvCxnSpPr/>
          <p:nvPr/>
        </p:nvCxnSpPr>
        <p:spPr>
          <a:xfrm flipV="1">
            <a:off x="447689" y="7957947"/>
            <a:ext cx="506818" cy="4076"/>
          </a:xfrm>
          <a:prstGeom prst="line">
            <a:avLst/>
          </a:prstGeom>
          <a:ln>
            <a:solidFill>
              <a:srgbClr val="144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Прямоугольник 195"/>
          <p:cNvSpPr/>
          <p:nvPr/>
        </p:nvSpPr>
        <p:spPr>
          <a:xfrm>
            <a:off x="195801" y="1644017"/>
            <a:ext cx="4282682" cy="34267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2" name="Прямоугольник 191"/>
          <p:cNvSpPr/>
          <p:nvPr/>
        </p:nvSpPr>
        <p:spPr>
          <a:xfrm>
            <a:off x="10015870" y="2064326"/>
            <a:ext cx="1949303" cy="8832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ОМС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318610" y="6856782"/>
            <a:ext cx="2848156" cy="52099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          </a:t>
            </a:r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МФЦ 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07475" y="7693481"/>
            <a:ext cx="2821934" cy="53636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     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     </a:t>
            </a:r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Бизнес-навигатор МСП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 flipV="1">
            <a:off x="1569027" y="899871"/>
            <a:ext cx="10467398" cy="35311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312505" y="257056"/>
            <a:ext cx="9922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Имущественная поддержка субъектов МСП 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62265" y="2050151"/>
            <a:ext cx="1863838" cy="8832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Росимуществом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21527" y="2060056"/>
            <a:ext cx="1935126" cy="8851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 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Субъектами РФ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pic>
        <p:nvPicPr>
          <p:cNvPr id="9" name="Picture 7" descr="C:\Users\n.popova\Desktop\иконки для сотрудников\ЗДАНИЯ, ГОС ОРГАНЫ\Ресурс 23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41274" y="2402958"/>
            <a:ext cx="476073" cy="44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C:\Users\n.popova\Desktop\иконки для сотрудников\ЗДАНИЯ, ГОС ОРГАНЫ\Ресурс 189 1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89450" y="2396569"/>
            <a:ext cx="480392" cy="47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Users\n.popova\Desktop\иконки для сотрудников\ЗДАНИЯ, ГОС ОРГАНЫ\Ресурс 24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2812" y="2381694"/>
            <a:ext cx="408760" cy="43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C:\Users\n.popova\Desktop\иконки для сотрудников\Ресурс 255 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55358" y="6951989"/>
            <a:ext cx="310961" cy="36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9942" b="92105" l="9946" r="93280"/>
                    </a14:imgEffect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87746" y="7726108"/>
            <a:ext cx="453332" cy="426068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9310953" y="7686363"/>
            <a:ext cx="2855328" cy="550717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Сайты ОГВ и ОМС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5" name="Picture 23" descr="C:\Users\n.popova\Desktop\иконки для сотрудников\ПЛАНШЕТЫ, ПРОЦЕССЫ, ИС\Ресурс 74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49465" y="7826995"/>
            <a:ext cx="301336" cy="34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5091545" y="4079194"/>
            <a:ext cx="7024255" cy="178703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</a:t>
            </a:r>
            <a:r>
              <a:rPr lang="ru-RU" sz="1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земельные участки </a:t>
            </a:r>
            <a:r>
              <a:rPr lang="ru-RU" sz="1500" dirty="0">
                <a:solidFill>
                  <a:schemeClr val="tx1"/>
                </a:solidFill>
                <a:latin typeface="Arial Narrow" panose="020B0606020202030204" pitchFamily="34" charset="0"/>
              </a:rPr>
              <a:t>(за </a:t>
            </a:r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исключением ведения ЛПХ,   </a:t>
            </a:r>
          </a:p>
          <a:p>
            <a:r>
              <a:rPr lang="ru-RU" sz="15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огородничества</a:t>
            </a:r>
            <a:r>
              <a:rPr lang="ru-RU" sz="15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садоводства, ИЖС) </a:t>
            </a:r>
          </a:p>
          <a:p>
            <a:endParaRPr lang="ru-RU" sz="5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</a:t>
            </a:r>
            <a:r>
              <a:rPr lang="ru-RU" sz="1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здания</a:t>
            </a:r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строения, сооружения, нежилые </a:t>
            </a:r>
            <a:r>
              <a:rPr lang="ru-RU" sz="1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помещения</a:t>
            </a:r>
            <a:endParaRPr lang="ru-RU" sz="15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Tx/>
              <a:buChar char="-"/>
            </a:pPr>
            <a:endParaRPr lang="ru-RU" sz="5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</a:t>
            </a:r>
            <a:r>
              <a:rPr lang="ru-RU" sz="1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оборудование</a:t>
            </a:r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машины, механизмы</a:t>
            </a:r>
            <a:endParaRPr lang="ru-RU" sz="15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ru-RU" sz="5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  установки, </a:t>
            </a:r>
            <a:r>
              <a:rPr lang="ru-RU" sz="15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транспортные средства</a:t>
            </a:r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инвентарь, </a:t>
            </a:r>
          </a:p>
          <a:p>
            <a:pPr algn="just"/>
            <a:r>
              <a:rPr lang="ru-RU" sz="15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инструменты</a:t>
            </a:r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buFontTx/>
              <a:buChar char="-"/>
            </a:pP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5002516" y="6857999"/>
            <a:ext cx="2847916" cy="46759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</a:t>
            </a: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Портал госуслуг РФ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2" name="Рисунок 9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203582" y="6896112"/>
            <a:ext cx="478776" cy="385004"/>
          </a:xfrm>
          <a:prstGeom prst="rect">
            <a:avLst/>
          </a:prstGeom>
        </p:spPr>
      </p:pic>
      <p:sp>
        <p:nvSpPr>
          <p:cNvPr id="99" name="Прямоугольник 98"/>
          <p:cNvSpPr/>
          <p:nvPr/>
        </p:nvSpPr>
        <p:spPr>
          <a:xfrm>
            <a:off x="5029199" y="6162925"/>
            <a:ext cx="7138555" cy="456084"/>
          </a:xfrm>
          <a:prstGeom prst="rect">
            <a:avLst/>
          </a:prstGeom>
          <a:solidFill>
            <a:srgbClr val="1F4E79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Получение информации об имуществе, содержащемся в перечнях</a:t>
            </a: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68803" y="1577321"/>
            <a:ext cx="40874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Федеральный закон от 24.07.2007 № 209-ФЗ  </a:t>
            </a:r>
            <a:endParaRPr lang="ru-RU" sz="14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   «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О развитии малого и среднего предпринимательства </a:t>
            </a:r>
            <a:r>
              <a:rPr 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  </a:t>
            </a:r>
          </a:p>
          <a:p>
            <a:pPr algn="just"/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    в 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Российской Федерации» </a:t>
            </a: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(статья 18</a:t>
            </a:r>
            <a:r>
              <a:rPr lang="ru-RU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 Правительства РФ от 21.08.2010 № 645 </a:t>
            </a: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«Об имущественной поддержке субъектов малого и среднего предпринимательства при предоставлении федерального имущества</a:t>
            </a: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Земельный кодекс Российской Федерации и иные нормативные правовые акты РФ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Нормативные правовые акты </a:t>
            </a:r>
            <a:r>
              <a:rPr lang="ru-RU" sz="1400" dirty="0">
                <a:latin typeface="Arial Narrow" panose="020B0606020202030204" pitchFamily="34" charset="0"/>
                <a:cs typeface="Times New Roman" panose="02020603050405020304" pitchFamily="18" charset="0"/>
              </a:rPr>
              <a:t>субъектов Российской Федерации и органов местного самоуправления </a:t>
            </a:r>
            <a:endParaRPr lang="ru-RU" sz="1400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0" name="Пятиугольник 189"/>
          <p:cNvSpPr/>
          <p:nvPr/>
        </p:nvSpPr>
        <p:spPr>
          <a:xfrm>
            <a:off x="238264" y="1125843"/>
            <a:ext cx="4448035" cy="542260"/>
          </a:xfrm>
          <a:prstGeom prst="homePlate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Правовое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регулирование оказания имущественной поддержки субъектам МСП: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1" name="Скругленный прямоугольник 190"/>
          <p:cNvSpPr/>
          <p:nvPr/>
        </p:nvSpPr>
        <p:spPr>
          <a:xfrm>
            <a:off x="5114262" y="1084521"/>
            <a:ext cx="6783572" cy="65921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Оказание имущественной поддержки субъектам МСП осуществляется: </a:t>
            </a:r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3" name="Стрелка вниз 192"/>
          <p:cNvSpPr/>
          <p:nvPr/>
        </p:nvSpPr>
        <p:spPr>
          <a:xfrm>
            <a:off x="5699052" y="1807534"/>
            <a:ext cx="393404" cy="223284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" name="Стрелка вниз 193"/>
          <p:cNvSpPr/>
          <p:nvPr/>
        </p:nvSpPr>
        <p:spPr>
          <a:xfrm>
            <a:off x="8243777" y="1811079"/>
            <a:ext cx="393404" cy="223284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5" name="Стрелка вниз 194"/>
          <p:cNvSpPr/>
          <p:nvPr/>
        </p:nvSpPr>
        <p:spPr>
          <a:xfrm>
            <a:off x="10756605" y="1803990"/>
            <a:ext cx="393404" cy="223284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rgbClr val="144C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Стрелка вниз 211"/>
          <p:cNvSpPr/>
          <p:nvPr/>
        </p:nvSpPr>
        <p:spPr>
          <a:xfrm>
            <a:off x="5681331" y="2980660"/>
            <a:ext cx="393404" cy="223284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Стрелка вниз 212"/>
          <p:cNvSpPr/>
          <p:nvPr/>
        </p:nvSpPr>
        <p:spPr>
          <a:xfrm>
            <a:off x="8194159" y="2984204"/>
            <a:ext cx="393404" cy="223284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4" name="Стрелка вниз 213"/>
          <p:cNvSpPr/>
          <p:nvPr/>
        </p:nvSpPr>
        <p:spPr>
          <a:xfrm>
            <a:off x="10760150" y="2987748"/>
            <a:ext cx="393404" cy="223284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60373" y="3371161"/>
            <a:ext cx="7086600" cy="69168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из состава имущества публично-правовых образований, </a:t>
            </a:r>
            <a:endParaRPr lang="ru-RU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включаемого в </a:t>
            </a:r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ПЕРЕЧНИ для </a:t>
            </a: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субъектов </a:t>
            </a:r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МСП</a:t>
            </a:r>
          </a:p>
        </p:txBody>
      </p:sp>
      <p:pic>
        <p:nvPicPr>
          <p:cNvPr id="85" name="Picture 13" descr="C:\Users\n.popova\Desktop\иконки для сотрудников\ДОКУМЕНТЫ\Ресурс 8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93845" y="3442326"/>
            <a:ext cx="357320" cy="503966"/>
          </a:xfrm>
          <a:prstGeom prst="rect">
            <a:avLst/>
          </a:prstGeom>
          <a:noFill/>
          <a:ln>
            <a:solidFill>
              <a:srgbClr val="144C7F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8" name="Прямая соединительная линия 67"/>
          <p:cNvCxnSpPr/>
          <p:nvPr/>
        </p:nvCxnSpPr>
        <p:spPr>
          <a:xfrm flipV="1">
            <a:off x="440762" y="6943101"/>
            <a:ext cx="506818" cy="4076"/>
          </a:xfrm>
          <a:prstGeom prst="line">
            <a:avLst/>
          </a:prstGeom>
          <a:ln>
            <a:solidFill>
              <a:srgbClr val="144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endCxn id="75" idx="0"/>
          </p:cNvCxnSpPr>
          <p:nvPr/>
        </p:nvCxnSpPr>
        <p:spPr>
          <a:xfrm>
            <a:off x="259773" y="5808519"/>
            <a:ext cx="17916" cy="1947962"/>
          </a:xfrm>
          <a:prstGeom prst="line">
            <a:avLst/>
          </a:prstGeom>
          <a:ln>
            <a:solidFill>
              <a:srgbClr val="144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569237" y="5507183"/>
            <a:ext cx="3888462" cy="6751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Виды прав, на которых предоставляется имущество, включенное в перечни  </a:t>
            </a:r>
            <a:endParaRPr lang="ru-RU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90022" y="7603501"/>
            <a:ext cx="3794072" cy="60447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в</a:t>
            </a:r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ыкуп (5 лет в перечне) 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114133" y="6770633"/>
            <a:ext cx="340804" cy="33891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48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SimSun" charset="-122"/>
              </a:rPr>
              <a:t>1</a:t>
            </a: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107287" y="7756481"/>
            <a:ext cx="340804" cy="33891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48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ea typeface="SimSun" charset="-122"/>
              </a:rPr>
              <a:t>2</a:t>
            </a:r>
            <a:endParaRPr lang="ru-RU" sz="1400" b="1" kern="1200" dirty="0" smtClean="0">
              <a:solidFill>
                <a:schemeClr val="bg1"/>
              </a:solidFill>
              <a:latin typeface="Arial Narrow" panose="020B0606020202030204" pitchFamily="34" charset="0"/>
              <a:ea typeface="SimSun" charset="-122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71895" y="6558454"/>
            <a:ext cx="3805431" cy="65754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аренда (не менее 5 лет</a:t>
            </a: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268661" y="5792988"/>
            <a:ext cx="271194" cy="11400"/>
          </a:xfrm>
          <a:prstGeom prst="line">
            <a:avLst/>
          </a:prstGeom>
          <a:ln>
            <a:solidFill>
              <a:srgbClr val="144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Скругленный прямоугольник 63"/>
          <p:cNvSpPr/>
          <p:nvPr/>
        </p:nvSpPr>
        <p:spPr>
          <a:xfrm>
            <a:off x="4765797" y="6943814"/>
            <a:ext cx="340804" cy="33891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48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kern="1200" dirty="0" smtClean="0">
                <a:solidFill>
                  <a:schemeClr val="bg1"/>
                </a:solidFill>
                <a:latin typeface="Arial Narrow" panose="020B0606020202030204" pitchFamily="34" charset="0"/>
                <a:ea typeface="SimSun" charset="-122"/>
              </a:rPr>
              <a:t>1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783116" y="7771625"/>
            <a:ext cx="340804" cy="33891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48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ea typeface="SimSun" charset="-122"/>
              </a:rPr>
              <a:t>2</a:t>
            </a:r>
            <a:endParaRPr lang="ru-RU" sz="1400" b="1" kern="1200" dirty="0" smtClean="0">
              <a:solidFill>
                <a:schemeClr val="bg1"/>
              </a:solidFill>
              <a:latin typeface="Arial Narrow" panose="020B0606020202030204" pitchFamily="34" charset="0"/>
              <a:ea typeface="SimSun" charset="-122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9029535" y="7747377"/>
            <a:ext cx="340804" cy="33891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48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SimSun" charset="-122"/>
              </a:rPr>
              <a:t>4</a:t>
            </a:r>
            <a:endParaRPr lang="ru-RU" sz="1400" b="1" kern="1200" dirty="0" smtClean="0">
              <a:solidFill>
                <a:schemeClr val="bg1"/>
              </a:solidFill>
              <a:latin typeface="Arial Narrow" panose="020B0606020202030204" pitchFamily="34" charset="0"/>
              <a:ea typeface="SimSun" charset="-122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9053780" y="6961132"/>
            <a:ext cx="340804" cy="33891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648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square" lIns="90000" tIns="45000" rIns="90000" bIns="45000" rtlCol="0" anchor="ctr">
            <a:spAutoFit/>
          </a:bodyPr>
          <a:lstStyle/>
          <a:p>
            <a:pPr algn="l" defTabSz="449263" rtl="0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  <a:ea typeface="SimSun" charset="-122"/>
              </a:rPr>
              <a:t>3</a:t>
            </a:r>
            <a:endParaRPr lang="ru-RU" sz="1400" b="1" kern="1200" dirty="0" smtClean="0">
              <a:solidFill>
                <a:schemeClr val="bg1"/>
              </a:solidFill>
              <a:latin typeface="Arial Narrow" panose="020B0606020202030204" pitchFamily="34" charset="0"/>
              <a:ea typeface="SimSun" charset="-122"/>
            </a:endParaRPr>
          </a:p>
        </p:txBody>
      </p:sp>
      <p:cxnSp>
        <p:nvCxnSpPr>
          <p:cNvPr id="27" name="Прямая со стрелкой 26"/>
          <p:cNvCxnSpPr>
            <a:endCxn id="88" idx="0"/>
          </p:cNvCxnSpPr>
          <p:nvPr/>
        </p:nvCxnSpPr>
        <p:spPr>
          <a:xfrm>
            <a:off x="6421582" y="6650182"/>
            <a:ext cx="4892" cy="207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88" idx="2"/>
          </p:cNvCxnSpPr>
          <p:nvPr/>
        </p:nvCxnSpPr>
        <p:spPr>
          <a:xfrm flipH="1">
            <a:off x="6421582" y="7325590"/>
            <a:ext cx="4892" cy="363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>
            <a:off x="10740737" y="6625936"/>
            <a:ext cx="4892" cy="207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flipH="1">
            <a:off x="10761519" y="7429500"/>
            <a:ext cx="3463" cy="287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8167255" y="7938654"/>
            <a:ext cx="6442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8156864" y="7117773"/>
            <a:ext cx="60267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2036425" y="8207973"/>
            <a:ext cx="397085" cy="386990"/>
          </a:xfrm>
        </p:spPr>
        <p:txBody>
          <a:bodyPr/>
          <a:lstStyle/>
          <a:p>
            <a:r>
              <a:rPr lang="ru-RU" sz="1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312097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7627" y="300637"/>
            <a:ext cx="6082527" cy="805382"/>
          </a:xfrm>
          <a:prstGeom prst="rect">
            <a:avLst/>
          </a:prstGeom>
          <a:noFill/>
        </p:spPr>
        <p:txBody>
          <a:bodyPr wrap="none" lIns="59057" tIns="29528" rIns="0" bIns="29528"/>
          <a:lstStyle/>
          <a:p>
            <a:pPr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Информационно-маркетинговая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поддержка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2199080" y="8148455"/>
            <a:ext cx="278930" cy="460041"/>
          </a:xfrm>
        </p:spPr>
        <p:txBody>
          <a:bodyPr/>
          <a:lstStyle/>
          <a:p>
            <a:fld id="{9005E221-E10C-40C7-8143-48F6241B2838}" type="slidenum">
              <a:rPr lang="ru-RU" sz="1200" smtClean="0"/>
              <a:pPr/>
              <a:t>6</a:t>
            </a:fld>
            <a:endParaRPr lang="ru-RU" sz="1200" dirty="0"/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>
            <a:off x="317151" y="956080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6"/>
          <p:cNvSpPr/>
          <p:nvPr/>
        </p:nvSpPr>
        <p:spPr>
          <a:xfrm>
            <a:off x="3102146" y="3289465"/>
            <a:ext cx="1195386" cy="40721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41" name="Скругленный прямоугольник 6"/>
          <p:cNvSpPr/>
          <p:nvPr/>
        </p:nvSpPr>
        <p:spPr>
          <a:xfrm>
            <a:off x="1111614" y="2542503"/>
            <a:ext cx="1919024" cy="45635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0" marR="0" lvl="0" indent="0" algn="ctr" defTabSz="8001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grpSp>
        <p:nvGrpSpPr>
          <p:cNvPr id="72" name="Группа 71"/>
          <p:cNvGrpSpPr/>
          <p:nvPr/>
        </p:nvGrpSpPr>
        <p:grpSpPr>
          <a:xfrm>
            <a:off x="679599" y="1728924"/>
            <a:ext cx="9803664" cy="1187949"/>
            <a:chOff x="307248" y="2234424"/>
            <a:chExt cx="5622824" cy="1256163"/>
          </a:xfrm>
        </p:grpSpPr>
        <p:sp>
          <p:nvSpPr>
            <p:cNvPr id="76" name="Скругленный прямоугольник 75"/>
            <p:cNvSpPr/>
            <p:nvPr/>
          </p:nvSpPr>
          <p:spPr>
            <a:xfrm>
              <a:off x="307248" y="2234424"/>
              <a:ext cx="5622824" cy="1248345"/>
            </a:xfrm>
            <a:prstGeom prst="round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algn="ctr" defTabSz="800100"/>
              <a:endParaRPr lang="ru-RU" sz="2000" b="1" dirty="0">
                <a:solidFill>
                  <a:prstClr val="black"/>
                </a:solidFill>
                <a:latin typeface="Segoe UI Light" panose="020B0502040204020203" pitchFamily="34" charset="0"/>
              </a:endParaRPr>
            </a:p>
          </p:txBody>
        </p:sp>
        <p:sp>
          <p:nvSpPr>
            <p:cNvPr id="74" name="Скругленный прямоугольник 8"/>
            <p:cNvSpPr/>
            <p:nvPr/>
          </p:nvSpPr>
          <p:spPr>
            <a:xfrm>
              <a:off x="683349" y="3106725"/>
              <a:ext cx="1381393" cy="3838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Light" panose="020B0502040204020203" pitchFamily="34" charset="0"/>
              </a:endParaRPr>
            </a:p>
          </p:txBody>
        </p:sp>
      </p:grpSp>
      <p:sp>
        <p:nvSpPr>
          <p:cNvPr id="50" name="TextBox 1"/>
          <p:cNvSpPr txBox="1"/>
          <p:nvPr/>
        </p:nvSpPr>
        <p:spPr>
          <a:xfrm>
            <a:off x="159863" y="1518722"/>
            <a:ext cx="6175500" cy="5245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ru-RU" sz="18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Возможности Портала Бизнес-навигатора МСП для субъектов МСП в сфере физической культуры и спорта</a:t>
            </a:r>
            <a:endParaRPr lang="ru-RU" sz="1800" dirty="0">
              <a:latin typeface="Arial Narrow" panose="020B060602020203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050121" y="1406388"/>
            <a:ext cx="5148959" cy="76170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Статистика использования сервисов Портала Бизнес-навигатора МСП (совершения значимых действий)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49838" y="2215249"/>
            <a:ext cx="6196662" cy="5041298"/>
          </a:xfrm>
          <a:prstGeom prst="rect">
            <a:avLst/>
          </a:prstGeom>
          <a:noFill/>
        </p:spPr>
        <p:txBody>
          <a:bodyPr wrap="square" lIns="59057" tIns="59057" rIns="59057" bIns="59057" anchor="ctr" anchorCtr="0">
            <a:noAutofit/>
          </a:bodyPr>
          <a:lstStyle/>
          <a:p>
            <a:pPr marL="268288" indent="-26828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>
                <a:latin typeface="Arial Narrow" panose="020B0606020202030204" pitchFamily="34" charset="0"/>
              </a:rPr>
              <a:t>Рассчитать бизнес-план для одного из </a:t>
            </a:r>
            <a:r>
              <a:rPr lang="ru-RU" sz="1500" b="1" dirty="0" smtClean="0">
                <a:latin typeface="Arial Narrow" panose="020B0606020202030204" pitchFamily="34" charset="0"/>
              </a:rPr>
              <a:t>100</a:t>
            </a:r>
            <a:r>
              <a:rPr lang="ru-RU" sz="1500" dirty="0" smtClean="0">
                <a:latin typeface="Arial Narrow" panose="020B0606020202030204" pitchFamily="34" charset="0"/>
              </a:rPr>
              <a:t> </a:t>
            </a:r>
            <a:r>
              <a:rPr lang="ru-RU" sz="1500" dirty="0">
                <a:latin typeface="Arial Narrow" panose="020B0606020202030204" pitchFamily="34" charset="0"/>
              </a:rPr>
              <a:t>видов бизнеса, в том числе в сфере физической культуры и спорта: </a:t>
            </a:r>
          </a:p>
          <a:p>
            <a:pPr marL="725488" lvl="1" indent="-268288" defTabSz="375036"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latin typeface="Arial Narrow" panose="020B0606020202030204" pitchFamily="34" charset="0"/>
              </a:rPr>
              <a:t>фитнес-клуб;</a:t>
            </a:r>
          </a:p>
          <a:p>
            <a:pPr marL="725488" lvl="1" indent="-268288" defTabSz="375036"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latin typeface="Arial Narrow" panose="020B0606020202030204" pitchFamily="34" charset="0"/>
              </a:rPr>
              <a:t>спортивные секции для взрослых и детей;</a:t>
            </a:r>
          </a:p>
          <a:p>
            <a:pPr marL="725488" lvl="1" indent="-268288" defTabSz="375036"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latin typeface="Arial Narrow" panose="020B0606020202030204" pitchFamily="34" charset="0"/>
              </a:rPr>
              <a:t>тренажёрный зал;</a:t>
            </a:r>
          </a:p>
          <a:p>
            <a:pPr marL="725488" lvl="1" indent="-268288" defTabSz="375036"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latin typeface="Arial Narrow" panose="020B0606020202030204" pitchFamily="34" charset="0"/>
              </a:rPr>
              <a:t>школа танцев</a:t>
            </a:r>
          </a:p>
          <a:p>
            <a:pPr marL="234398" indent="-23439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>
                <a:latin typeface="Arial Narrow" panose="020B0606020202030204" pitchFamily="34" charset="0"/>
              </a:rPr>
              <a:t>Подобрать в аренду помещение для </a:t>
            </a:r>
            <a:r>
              <a:rPr lang="ru-RU" sz="1500" dirty="0" smtClean="0">
                <a:latin typeface="Arial Narrow" panose="020B0606020202030204" pitchFamily="34" charset="0"/>
              </a:rPr>
              <a:t>бизнеса</a:t>
            </a:r>
            <a:endParaRPr lang="ru-RU" sz="1500" dirty="0">
              <a:latin typeface="Arial Narrow" panose="020B0606020202030204" pitchFamily="34" charset="0"/>
            </a:endParaRPr>
          </a:p>
          <a:p>
            <a:pPr marL="234398" indent="-23439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 smtClean="0">
                <a:latin typeface="Arial Narrow" panose="020B0606020202030204" pitchFamily="34" charset="0"/>
              </a:rPr>
              <a:t>Найти </a:t>
            </a:r>
            <a:r>
              <a:rPr lang="ru-RU" sz="1500" dirty="0">
                <a:latin typeface="Arial Narrow" panose="020B0606020202030204" pitchFamily="34" charset="0"/>
              </a:rPr>
              <a:t>банк, где можно взять кредит под гарантию Корпорации </a:t>
            </a:r>
            <a:r>
              <a:rPr lang="ru-RU" sz="1500" dirty="0" smtClean="0">
                <a:latin typeface="Arial Narrow" panose="020B0606020202030204" pitchFamily="34" charset="0"/>
              </a:rPr>
              <a:t>МСП</a:t>
            </a:r>
            <a:endParaRPr lang="ru-RU" sz="1500" dirty="0">
              <a:latin typeface="Arial Narrow" panose="020B0606020202030204" pitchFamily="34" charset="0"/>
            </a:endParaRPr>
          </a:p>
          <a:p>
            <a:pPr marL="234398" indent="-23439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>
                <a:latin typeface="Arial Narrow" panose="020B0606020202030204" pitchFamily="34" charset="0"/>
              </a:rPr>
              <a:t>Узнать об известных и надежных франшизах, в том числе </a:t>
            </a:r>
            <a:br>
              <a:rPr lang="ru-RU" sz="1500" dirty="0">
                <a:latin typeface="Arial Narrow" panose="020B0606020202030204" pitchFamily="34" charset="0"/>
              </a:rPr>
            </a:br>
            <a:r>
              <a:rPr lang="ru-RU" sz="1500" dirty="0" smtClean="0">
                <a:latin typeface="Arial Narrow" panose="020B0606020202030204" pitchFamily="34" charset="0"/>
              </a:rPr>
              <a:t>о 3-х франшизах фитнес-клубов</a:t>
            </a:r>
            <a:r>
              <a:rPr lang="ru-RU" sz="1500" dirty="0">
                <a:latin typeface="Arial Narrow" panose="020B0606020202030204" pitchFamily="34" charset="0"/>
              </a:rPr>
              <a:t>: </a:t>
            </a:r>
            <a:r>
              <a:rPr lang="en-US" sz="1500" b="1" dirty="0">
                <a:latin typeface="Arial Narrow" panose="020B0606020202030204" pitchFamily="34" charset="0"/>
              </a:rPr>
              <a:t>Body Boom, World Class, </a:t>
            </a:r>
            <a:r>
              <a:rPr lang="en-US" sz="1500" b="1" dirty="0" err="1">
                <a:latin typeface="Arial Narrow" panose="020B0606020202030204" pitchFamily="34" charset="0"/>
              </a:rPr>
              <a:t>Fizkult</a:t>
            </a:r>
            <a:endParaRPr lang="en-US" sz="1500" b="1" dirty="0">
              <a:latin typeface="Arial Narrow" panose="020B0606020202030204" pitchFamily="34" charset="0"/>
            </a:endParaRPr>
          </a:p>
          <a:p>
            <a:pPr marL="234398" indent="-23439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 smtClean="0">
                <a:latin typeface="Arial Narrow" panose="020B0606020202030204" pitchFamily="34" charset="0"/>
              </a:rPr>
              <a:t>Узнать </a:t>
            </a:r>
            <a:r>
              <a:rPr lang="ru-RU" sz="1500" dirty="0">
                <a:latin typeface="Arial Narrow" panose="020B0606020202030204" pitchFamily="34" charset="0"/>
              </a:rPr>
              <a:t>о мерах поддержки малого и среднего </a:t>
            </a:r>
            <a:r>
              <a:rPr lang="ru-RU" sz="1500" dirty="0" smtClean="0">
                <a:latin typeface="Arial Narrow" panose="020B0606020202030204" pitchFamily="34" charset="0"/>
              </a:rPr>
              <a:t>бизнеса</a:t>
            </a:r>
            <a:endParaRPr lang="ru-RU" sz="1500" dirty="0">
              <a:latin typeface="Arial Narrow" panose="020B0606020202030204" pitchFamily="34" charset="0"/>
            </a:endParaRPr>
          </a:p>
          <a:p>
            <a:pPr marL="234398" indent="-23439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>
                <a:latin typeface="Arial Narrow" panose="020B0606020202030204" pitchFamily="34" charset="0"/>
              </a:rPr>
              <a:t>Быть в курсе планов закупок и конкурсов крупных </a:t>
            </a:r>
            <a:r>
              <a:rPr lang="ru-RU" sz="1500" dirty="0" smtClean="0">
                <a:latin typeface="Arial Narrow" panose="020B0606020202030204" pitchFamily="34" charset="0"/>
              </a:rPr>
              <a:t>заказчиков</a:t>
            </a:r>
            <a:endParaRPr lang="ru-RU" sz="1500" dirty="0">
              <a:latin typeface="Arial Narrow" panose="020B0606020202030204" pitchFamily="34" charset="0"/>
            </a:endParaRPr>
          </a:p>
          <a:p>
            <a:pPr marL="234398" indent="-23439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>
                <a:latin typeface="Arial Narrow" panose="020B0606020202030204" pitchFamily="34" charset="0"/>
              </a:rPr>
              <a:t>Найти и проверить </a:t>
            </a:r>
            <a:r>
              <a:rPr lang="ru-RU" sz="1500" dirty="0" smtClean="0">
                <a:latin typeface="Arial Narrow" panose="020B0606020202030204" pitchFamily="34" charset="0"/>
              </a:rPr>
              <a:t>контрагента</a:t>
            </a:r>
            <a:endParaRPr lang="ru-RU" sz="1500" dirty="0">
              <a:latin typeface="Arial Narrow" panose="020B0606020202030204" pitchFamily="34" charset="0"/>
            </a:endParaRPr>
          </a:p>
          <a:p>
            <a:pPr marL="234398" indent="-23439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 smtClean="0">
                <a:latin typeface="Arial Narrow" panose="020B0606020202030204" pitchFamily="34" charset="0"/>
              </a:rPr>
              <a:t>Создать сайт и/или разместить </a:t>
            </a:r>
            <a:r>
              <a:rPr lang="ru-RU" sz="1500" dirty="0">
                <a:latin typeface="Arial Narrow" panose="020B0606020202030204" pitchFamily="34" charset="0"/>
              </a:rPr>
              <a:t>объявление о своем </a:t>
            </a:r>
            <a:r>
              <a:rPr lang="ru-RU" sz="1500" dirty="0" smtClean="0">
                <a:latin typeface="Arial Narrow" panose="020B0606020202030204" pitchFamily="34" charset="0"/>
              </a:rPr>
              <a:t>бизнесе</a:t>
            </a:r>
            <a:endParaRPr lang="ru-RU" sz="1500" dirty="0">
              <a:latin typeface="Arial Narrow" panose="020B0606020202030204" pitchFamily="34" charset="0"/>
            </a:endParaRPr>
          </a:p>
          <a:p>
            <a:pPr marL="234398" indent="-234398" defTabSz="375036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ru-RU" sz="1500" dirty="0">
                <a:latin typeface="Arial Narrow" panose="020B0606020202030204" pitchFamily="34" charset="0"/>
              </a:rPr>
              <a:t>Получить доступ к методическим, аналитическим и иным материалам, в том числе </a:t>
            </a:r>
            <a:r>
              <a:rPr lang="ru-RU" sz="1500" dirty="0" smtClean="0">
                <a:latin typeface="Arial Narrow" panose="020B0606020202030204" pitchFamily="34" charset="0"/>
              </a:rPr>
              <a:t>данным </a:t>
            </a:r>
            <a:r>
              <a:rPr lang="ru-RU" sz="1500" dirty="0">
                <a:latin typeface="Arial Narrow" panose="020B0606020202030204" pitchFamily="34" charset="0"/>
              </a:rPr>
              <a:t>о </a:t>
            </a:r>
            <a:r>
              <a:rPr lang="ru-RU" sz="1500" b="1" dirty="0">
                <a:latin typeface="Arial Narrow" panose="020B0606020202030204" pitchFamily="34" charset="0"/>
              </a:rPr>
              <a:t>вовлеченности населения</a:t>
            </a:r>
            <a:r>
              <a:rPr lang="ru-RU" sz="1500" dirty="0">
                <a:latin typeface="Arial Narrow" panose="020B0606020202030204" pitchFamily="34" charset="0"/>
              </a:rPr>
              <a:t> России </a:t>
            </a:r>
            <a:r>
              <a:rPr lang="ru-RU" sz="1500" b="1" dirty="0">
                <a:latin typeface="Arial Narrow" panose="020B0606020202030204" pitchFamily="34" charset="0"/>
              </a:rPr>
              <a:t>в занятия спортом </a:t>
            </a:r>
            <a:r>
              <a:rPr lang="ru-RU" sz="1500" dirty="0">
                <a:latin typeface="Arial Narrow" panose="020B0606020202030204" pitchFamily="34" charset="0"/>
              </a:rPr>
              <a:t>и использовании спортивных </a:t>
            </a:r>
            <a:r>
              <a:rPr lang="ru-RU" sz="1500" dirty="0" smtClean="0">
                <a:latin typeface="Arial Narrow" panose="020B0606020202030204" pitchFamily="34" charset="0"/>
              </a:rPr>
              <a:t>объектов</a:t>
            </a:r>
            <a:endParaRPr lang="ru-RU" sz="1500" dirty="0"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2673" y="7979702"/>
            <a:ext cx="9635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 </a:t>
            </a:r>
            <a:r>
              <a:rPr lang="ru-RU" sz="1400" i="1" dirty="0" smtClean="0"/>
              <a:t>Один субъект МСП может совершить одно и более значимых действий в сервисах Портала Бизнес-навигатора МСП</a:t>
            </a:r>
            <a:endParaRPr lang="ru-RU" sz="1400" i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96182" y="2605968"/>
            <a:ext cx="5780818" cy="429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63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37078</TotalTime>
  <Words>901</Words>
  <Application>Microsoft Office PowerPoint</Application>
  <PresentationFormat>Произвольный</PresentationFormat>
  <Paragraphs>214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EDubinchuk@corpmsp.ru</dc:creator>
  <cp:lastModifiedBy>ivanchenko</cp:lastModifiedBy>
  <cp:revision>1480</cp:revision>
  <cp:lastPrinted>2018-11-01T15:04:44Z</cp:lastPrinted>
  <dcterms:created xsi:type="dcterms:W3CDTF">2015-12-16T13:43:54Z</dcterms:created>
  <dcterms:modified xsi:type="dcterms:W3CDTF">2018-11-23T06:42:50Z</dcterms:modified>
</cp:coreProperties>
</file>